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90" r:id="rId2"/>
    <p:sldId id="259" r:id="rId3"/>
    <p:sldId id="260" r:id="rId4"/>
    <p:sldId id="261" r:id="rId5"/>
    <p:sldId id="262" r:id="rId6"/>
    <p:sldId id="264" r:id="rId7"/>
    <p:sldId id="265" r:id="rId8"/>
    <p:sldId id="266" r:id="rId9"/>
    <p:sldId id="267" r:id="rId10"/>
    <p:sldId id="268" r:id="rId11"/>
    <p:sldId id="269" r:id="rId12"/>
    <p:sldId id="270" r:id="rId13"/>
    <p:sldId id="271" r:id="rId14"/>
    <p:sldId id="272" r:id="rId15"/>
    <p:sldId id="278" r:id="rId16"/>
    <p:sldId id="279" r:id="rId17"/>
    <p:sldId id="280" r:id="rId18"/>
    <p:sldId id="281" r:id="rId19"/>
    <p:sldId id="282" r:id="rId20"/>
    <p:sldId id="283" r:id="rId21"/>
    <p:sldId id="273" r:id="rId22"/>
    <p:sldId id="275" r:id="rId23"/>
    <p:sldId id="276" r:id="rId24"/>
    <p:sldId id="274" r:id="rId25"/>
    <p:sldId id="277" r:id="rId26"/>
    <p:sldId id="284" r:id="rId27"/>
    <p:sldId id="285" r:id="rId28"/>
    <p:sldId id="286" r:id="rId29"/>
    <p:sldId id="287" r:id="rId30"/>
    <p:sldId id="288" r:id="rId31"/>
    <p:sldId id="289" r:id="rId3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582" autoAdjust="0"/>
  </p:normalViewPr>
  <p:slideViewPr>
    <p:cSldViewPr snapToGrid="0">
      <p:cViewPr varScale="1">
        <p:scale>
          <a:sx n="72" d="100"/>
          <a:sy n="72" d="100"/>
        </p:scale>
        <p:origin x="110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FAB06E-2038-4FFA-9BA8-BD5ADF7FC39E}" type="datetimeFigureOut">
              <a:rPr lang="sv-SE" smtClean="0"/>
              <a:t>2026-05-26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DB3410-AD68-4EAA-965F-F07BB9D19751}" type="slidenum">
              <a:rPr lang="sv-SE" smtClean="0"/>
              <a:t>‹#›</a:t>
            </a:fld>
            <a:endParaRPr lang="sv-SE"/>
          </a:p>
        </p:txBody>
      </p:sp>
    </p:spTree>
    <p:extLst>
      <p:ext uri="{BB962C8B-B14F-4D97-AF65-F5344CB8AC3E}">
        <p14:creationId xmlns:p14="http://schemas.microsoft.com/office/powerpoint/2010/main" val="4149653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B7DB3410-AD68-4EAA-965F-F07BB9D19751}" type="slidenum">
              <a:rPr lang="sv-SE" smtClean="0"/>
              <a:t>12</a:t>
            </a:fld>
            <a:endParaRPr lang="sv-SE"/>
          </a:p>
        </p:txBody>
      </p:sp>
    </p:spTree>
    <p:extLst>
      <p:ext uri="{BB962C8B-B14F-4D97-AF65-F5344CB8AC3E}">
        <p14:creationId xmlns:p14="http://schemas.microsoft.com/office/powerpoint/2010/main" val="859198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B7DB3410-AD68-4EAA-965F-F07BB9D19751}" type="slidenum">
              <a:rPr lang="sv-SE" smtClean="0"/>
              <a:t>31</a:t>
            </a:fld>
            <a:endParaRPr lang="sv-SE"/>
          </a:p>
        </p:txBody>
      </p:sp>
    </p:spTree>
    <p:extLst>
      <p:ext uri="{BB962C8B-B14F-4D97-AF65-F5344CB8AC3E}">
        <p14:creationId xmlns:p14="http://schemas.microsoft.com/office/powerpoint/2010/main" val="2956141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1DB353-A837-A245-9E29-FDACEF05C336}"/>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09A5A7B6-4359-FBBF-7C24-0B20186655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D599B742-B159-0C14-B739-E4328127CBB5}"/>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5" name="Platshållare för sidfot 4">
            <a:extLst>
              <a:ext uri="{FF2B5EF4-FFF2-40B4-BE49-F238E27FC236}">
                <a16:creationId xmlns:a16="http://schemas.microsoft.com/office/drawing/2014/main" id="{72751592-A96F-2A8D-8E2C-8600647FC70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C8D1025-896F-DE28-E6E7-6BFA99D2CCDF}"/>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406183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84C2A8-5373-75D4-70F2-FEA1604BEE12}"/>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17CACC1-5E66-12AC-A8C5-0A66C1CD0ECC}"/>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C2AB6D3-AE15-B904-FCE5-B680FB04E79D}"/>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5" name="Platshållare för sidfot 4">
            <a:extLst>
              <a:ext uri="{FF2B5EF4-FFF2-40B4-BE49-F238E27FC236}">
                <a16:creationId xmlns:a16="http://schemas.microsoft.com/office/drawing/2014/main" id="{3652853B-C85A-4C42-8354-3874FFD0FB6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553E529-03AC-4BB7-8FCC-2A9B1736991B}"/>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1751441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8634916-E949-723D-A3E5-A1178D5C8584}"/>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AAD6D71-B3A7-036E-7E4F-F4B6FE02A41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A7A3D34-0182-192B-57D4-147773306919}"/>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5" name="Platshållare för sidfot 4">
            <a:extLst>
              <a:ext uri="{FF2B5EF4-FFF2-40B4-BE49-F238E27FC236}">
                <a16:creationId xmlns:a16="http://schemas.microsoft.com/office/drawing/2014/main" id="{FA072131-05DE-A8E7-4A61-6F5779D8E62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76F497D-BE1A-A8C2-A694-D232E2C55D0C}"/>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2541104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E42B597-6B70-D386-D2A7-4EB2A000EBB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27951E5-ECB7-5E14-9E52-C4090D8FED4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2A59D8A-F08E-5629-1619-810A6CF7EAE3}"/>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5" name="Platshållare för sidfot 4">
            <a:extLst>
              <a:ext uri="{FF2B5EF4-FFF2-40B4-BE49-F238E27FC236}">
                <a16:creationId xmlns:a16="http://schemas.microsoft.com/office/drawing/2014/main" id="{16436EC6-A9B1-AD3E-38BA-9554CB38FB8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51AF1A7-84E6-F199-B83B-D9EFE609F468}"/>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2280964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274387-A3D2-4B4A-9345-E125ABF80E04}"/>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88F879AE-72BA-A4CA-5FFE-7FC5DEF220F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0DFABFD-9274-C688-09FD-4B3090C116E7}"/>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5" name="Platshållare för sidfot 4">
            <a:extLst>
              <a:ext uri="{FF2B5EF4-FFF2-40B4-BE49-F238E27FC236}">
                <a16:creationId xmlns:a16="http://schemas.microsoft.com/office/drawing/2014/main" id="{F58633F6-8D6E-35FB-A307-48CF74AB0A2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1B36941-A087-4391-763B-F795F44B59EB}"/>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331606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BD1EDA8-5B24-84E5-969A-81ED552F44D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B3DDB26-D9FC-ED35-F560-F7FDDF5A6A25}"/>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5842F545-1F7A-4F28-6DB4-090BD31AD3E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AA7255E9-F16F-0994-3A39-D8BC2510A66D}"/>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6" name="Platshållare för sidfot 5">
            <a:extLst>
              <a:ext uri="{FF2B5EF4-FFF2-40B4-BE49-F238E27FC236}">
                <a16:creationId xmlns:a16="http://schemas.microsoft.com/office/drawing/2014/main" id="{80C67A2C-FF00-CD41-C1AB-8FBD23B44FD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9015448-8E2C-C24B-027E-2FE50A1C8EE9}"/>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3835428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66A434E-5E3C-8399-B494-04D625ACDA4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4CFCD55-9555-E40F-C218-A5E2CB126B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E1EEF1A4-5CA5-32DC-CF18-5CA46ED29CFB}"/>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1F372147-31D1-3855-9DE9-7B7FBA6C17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D4307D3F-131C-7FE7-C164-E1D7D6E6C71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3C204B3-4E08-FD9A-5BD2-A2549BCD41B8}"/>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8" name="Platshållare för sidfot 7">
            <a:extLst>
              <a:ext uri="{FF2B5EF4-FFF2-40B4-BE49-F238E27FC236}">
                <a16:creationId xmlns:a16="http://schemas.microsoft.com/office/drawing/2014/main" id="{CAED466D-3C83-9023-679E-C19628CCA2E7}"/>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957D478-85F5-AA72-2114-A3F8566B14DE}"/>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1520845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FE6651-729A-CCE0-9DC0-F9044992D21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691BBEC8-1B5A-9BAF-6472-3F058F5527CB}"/>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4" name="Platshållare för sidfot 3">
            <a:extLst>
              <a:ext uri="{FF2B5EF4-FFF2-40B4-BE49-F238E27FC236}">
                <a16:creationId xmlns:a16="http://schemas.microsoft.com/office/drawing/2014/main" id="{836CD296-F8B3-5FCD-15DD-70C1E710136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4C822DE-E99A-67F5-2CDE-8312E9DDE4DF}"/>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400856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E945114-AD3E-F47B-6E68-1004B6B3B679}"/>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3" name="Platshållare för sidfot 2">
            <a:extLst>
              <a:ext uri="{FF2B5EF4-FFF2-40B4-BE49-F238E27FC236}">
                <a16:creationId xmlns:a16="http://schemas.microsoft.com/office/drawing/2014/main" id="{08FE6B61-8555-CFAC-CF16-ECC0603FC57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EA5C202-E8BE-BF4A-2FE6-E4BEC5B5D821}"/>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3251353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171A49-4B9D-540B-F3CF-B6C55581F2D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DED2D5C-4261-9664-C0B9-D14A057617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538B465-3449-D5C5-37B8-55E9C5168D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3EDD8B1-7023-B152-FF4F-88CAAC200006}"/>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6" name="Platshållare för sidfot 5">
            <a:extLst>
              <a:ext uri="{FF2B5EF4-FFF2-40B4-BE49-F238E27FC236}">
                <a16:creationId xmlns:a16="http://schemas.microsoft.com/office/drawing/2014/main" id="{A47F3E74-6127-3AD6-B7B2-35345803754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78842F5-0A24-79D4-8511-88FD5D4F5AC3}"/>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4279120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9FA40A-81F3-206C-0095-A8D96C9A9F0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242C6F89-F284-9C58-2F8B-34FE02166C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CAFF42C2-C617-CF4D-B0E2-D1B462DB70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E00B6D9-8BE2-7166-9F27-C0BBA975D15D}"/>
              </a:ext>
            </a:extLst>
          </p:cNvPr>
          <p:cNvSpPr>
            <a:spLocks noGrp="1"/>
          </p:cNvSpPr>
          <p:nvPr>
            <p:ph type="dt" sz="half" idx="10"/>
          </p:nvPr>
        </p:nvSpPr>
        <p:spPr/>
        <p:txBody>
          <a:bodyPr/>
          <a:lstStyle/>
          <a:p>
            <a:fld id="{966D52C6-01AC-4D3A-9C8D-8879FCE0CD14}" type="datetimeFigureOut">
              <a:rPr lang="sv-SE" smtClean="0"/>
              <a:t>2026-05-26</a:t>
            </a:fld>
            <a:endParaRPr lang="sv-SE"/>
          </a:p>
        </p:txBody>
      </p:sp>
      <p:sp>
        <p:nvSpPr>
          <p:cNvPr id="6" name="Platshållare för sidfot 5">
            <a:extLst>
              <a:ext uri="{FF2B5EF4-FFF2-40B4-BE49-F238E27FC236}">
                <a16:creationId xmlns:a16="http://schemas.microsoft.com/office/drawing/2014/main" id="{7596BE77-FFDC-F79D-D861-13CE54A49E5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18E1012-5DB5-52FD-78EB-B95025BEA950}"/>
              </a:ext>
            </a:extLst>
          </p:cNvPr>
          <p:cNvSpPr>
            <a:spLocks noGrp="1"/>
          </p:cNvSpPr>
          <p:nvPr>
            <p:ph type="sldNum" sz="quarter" idx="12"/>
          </p:nvPr>
        </p:nvSpPr>
        <p:spPr/>
        <p:txBody>
          <a:bodyPr/>
          <a:lstStyle/>
          <a:p>
            <a:fld id="{856F0F08-A09A-4504-845B-48FFA53F0C76}" type="slidenum">
              <a:rPr lang="sv-SE" smtClean="0"/>
              <a:t>‹#›</a:t>
            </a:fld>
            <a:endParaRPr lang="sv-SE"/>
          </a:p>
        </p:txBody>
      </p:sp>
    </p:spTree>
    <p:extLst>
      <p:ext uri="{BB962C8B-B14F-4D97-AF65-F5344CB8AC3E}">
        <p14:creationId xmlns:p14="http://schemas.microsoft.com/office/powerpoint/2010/main" val="542163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BCADBBB-AF6E-1A84-5ED7-F003058434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1B17DA8-EE1E-37C5-4B97-A90C711227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C5E66BF-9482-57F5-4C7E-ED51015773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6D52C6-01AC-4D3A-9C8D-8879FCE0CD14}" type="datetimeFigureOut">
              <a:rPr lang="sv-SE" smtClean="0"/>
              <a:t>2026-05-26</a:t>
            </a:fld>
            <a:endParaRPr lang="sv-SE"/>
          </a:p>
        </p:txBody>
      </p:sp>
      <p:sp>
        <p:nvSpPr>
          <p:cNvPr id="5" name="Platshållare för sidfot 4">
            <a:extLst>
              <a:ext uri="{FF2B5EF4-FFF2-40B4-BE49-F238E27FC236}">
                <a16:creationId xmlns:a16="http://schemas.microsoft.com/office/drawing/2014/main" id="{9A64CDE0-8B29-813D-7C62-AE20017BC7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F1232DE0-67F7-9D94-6199-828390071F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56F0F08-A09A-4504-845B-48FFA53F0C76}" type="slidenum">
              <a:rPr lang="sv-SE" smtClean="0"/>
              <a:t>‹#›</a:t>
            </a:fld>
            <a:endParaRPr lang="sv-SE"/>
          </a:p>
        </p:txBody>
      </p:sp>
    </p:spTree>
    <p:extLst>
      <p:ext uri="{BB962C8B-B14F-4D97-AF65-F5344CB8AC3E}">
        <p14:creationId xmlns:p14="http://schemas.microsoft.com/office/powerpoint/2010/main" val="2320272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99F300-5CB2-5CED-4787-43AD552232C4}"/>
              </a:ext>
            </a:extLst>
          </p:cNvPr>
          <p:cNvSpPr>
            <a:spLocks noGrp="1"/>
          </p:cNvSpPr>
          <p:nvPr>
            <p:ph type="title"/>
          </p:nvPr>
        </p:nvSpPr>
        <p:spPr>
          <a:xfrm>
            <a:off x="838200" y="365125"/>
            <a:ext cx="10515600" cy="1325563"/>
          </a:xfrm>
        </p:spPr>
        <p:txBody>
          <a:bodyPr>
            <a:noAutofit/>
          </a:bodyPr>
          <a:lstStyle/>
          <a:p>
            <a:r>
              <a:rPr lang="sv-SE" sz="4800" dirty="0"/>
              <a:t>Brf Hjalmar på Tågaborgs ordinarie föreningsstämma 26 maj 2026</a:t>
            </a:r>
          </a:p>
        </p:txBody>
      </p:sp>
      <p:sp>
        <p:nvSpPr>
          <p:cNvPr id="3" name="Platshållare för innehåll 2">
            <a:extLst>
              <a:ext uri="{FF2B5EF4-FFF2-40B4-BE49-F238E27FC236}">
                <a16:creationId xmlns:a16="http://schemas.microsoft.com/office/drawing/2014/main" id="{3662FF14-E6FA-37A3-0ADE-88D61C197D3F}"/>
              </a:ext>
            </a:extLst>
          </p:cNvPr>
          <p:cNvSpPr>
            <a:spLocks noGrp="1"/>
          </p:cNvSpPr>
          <p:nvPr>
            <p:ph idx="1"/>
          </p:nvPr>
        </p:nvSpPr>
        <p:spPr/>
        <p:txBody>
          <a:bodyPr/>
          <a:lstStyle/>
          <a:p>
            <a:pPr marL="0" indent="0">
              <a:buNone/>
            </a:pPr>
            <a:endParaRPr lang="sv-SE" dirty="0"/>
          </a:p>
          <a:p>
            <a:pPr marL="0" indent="0">
              <a:buNone/>
            </a:pPr>
            <a:r>
              <a:rPr lang="sv-SE" sz="4400" dirty="0"/>
              <a:t>Välkomna till vår stämma avseende verksamhetsåret 2025 !!</a:t>
            </a:r>
          </a:p>
        </p:txBody>
      </p:sp>
    </p:spTree>
    <p:extLst>
      <p:ext uri="{BB962C8B-B14F-4D97-AF65-F5344CB8AC3E}">
        <p14:creationId xmlns:p14="http://schemas.microsoft.com/office/powerpoint/2010/main" val="3434991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B9403A-3AC6-00D3-057A-E1A84C7CB20F}"/>
              </a:ext>
            </a:extLst>
          </p:cNvPr>
          <p:cNvSpPr>
            <a:spLocks noGrp="1"/>
          </p:cNvSpPr>
          <p:nvPr>
            <p:ph type="title"/>
          </p:nvPr>
        </p:nvSpPr>
        <p:spPr/>
        <p:txBody>
          <a:bodyPr/>
          <a:lstStyle/>
          <a:p>
            <a:r>
              <a:rPr lang="sv-SE" dirty="0"/>
              <a:t>STYRELSENS ÅRSREDOVISNING</a:t>
            </a:r>
          </a:p>
        </p:txBody>
      </p:sp>
      <p:sp>
        <p:nvSpPr>
          <p:cNvPr id="3" name="Platshållare för innehåll 2">
            <a:extLst>
              <a:ext uri="{FF2B5EF4-FFF2-40B4-BE49-F238E27FC236}">
                <a16:creationId xmlns:a16="http://schemas.microsoft.com/office/drawing/2014/main" id="{D719AC1A-777B-B529-7F61-67677E3412E7}"/>
              </a:ext>
            </a:extLst>
          </p:cNvPr>
          <p:cNvSpPr>
            <a:spLocks noGrp="1"/>
          </p:cNvSpPr>
          <p:nvPr>
            <p:ph idx="1"/>
          </p:nvPr>
        </p:nvSpPr>
        <p:spPr/>
        <p:txBody>
          <a:bodyPr>
            <a:normAutofit lnSpcReduction="10000"/>
          </a:bodyPr>
          <a:lstStyle/>
          <a:p>
            <a:pPr marL="0" indent="0">
              <a:buNone/>
            </a:pPr>
            <a:endParaRPr lang="sv-SE" dirty="0"/>
          </a:p>
          <a:p>
            <a:pPr marL="0" indent="0">
              <a:buNone/>
            </a:pPr>
            <a:r>
              <a:rPr lang="sv-SE" sz="4400" dirty="0"/>
              <a:t>Verksamheten: </a:t>
            </a:r>
          </a:p>
          <a:p>
            <a:pPr marL="0" indent="0">
              <a:buNone/>
            </a:pPr>
            <a:r>
              <a:rPr lang="sv-SE" sz="4400" dirty="0"/>
              <a:t>Föreningen bildades år 2015, </a:t>
            </a:r>
            <a:r>
              <a:rPr lang="sv-SE" sz="4400" dirty="0" err="1"/>
              <a:t>infl</a:t>
            </a:r>
            <a:r>
              <a:rPr lang="sv-SE" sz="4400" dirty="0"/>
              <a:t>. 2017 nov                                                                              42 lägenheter på sammanlagt 3 390 kvm                        Garage med 32 platser, 1 086 kvm                             Föreningen har tecknat tilläggsförsäkring (bostadsrättstillägg) </a:t>
            </a:r>
          </a:p>
        </p:txBody>
      </p:sp>
    </p:spTree>
    <p:extLst>
      <p:ext uri="{BB962C8B-B14F-4D97-AF65-F5344CB8AC3E}">
        <p14:creationId xmlns:p14="http://schemas.microsoft.com/office/powerpoint/2010/main" val="3560479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89C343-127F-D46D-5431-05D8562AF318}"/>
              </a:ext>
            </a:extLst>
          </p:cNvPr>
          <p:cNvSpPr>
            <a:spLocks noGrp="1"/>
          </p:cNvSpPr>
          <p:nvPr>
            <p:ph type="title"/>
          </p:nvPr>
        </p:nvSpPr>
        <p:spPr/>
        <p:txBody>
          <a:bodyPr/>
          <a:lstStyle/>
          <a:p>
            <a:r>
              <a:rPr lang="sv-SE" dirty="0"/>
              <a:t>Resultaträkning</a:t>
            </a:r>
            <a:br>
              <a:rPr lang="sv-SE" dirty="0"/>
            </a:br>
            <a:r>
              <a:rPr lang="sv-SE" dirty="0"/>
              <a:t>Intäkter</a:t>
            </a:r>
          </a:p>
        </p:txBody>
      </p:sp>
      <p:graphicFrame>
        <p:nvGraphicFramePr>
          <p:cNvPr id="4" name="Platshållare för innehåll 3">
            <a:extLst>
              <a:ext uri="{FF2B5EF4-FFF2-40B4-BE49-F238E27FC236}">
                <a16:creationId xmlns:a16="http://schemas.microsoft.com/office/drawing/2014/main" id="{A5BEE3CE-9875-0F2F-698B-6395871528CB}"/>
              </a:ext>
            </a:extLst>
          </p:cNvPr>
          <p:cNvGraphicFramePr>
            <a:graphicFrameLocks noGrp="1"/>
          </p:cNvGraphicFramePr>
          <p:nvPr>
            <p:ph idx="1"/>
            <p:extLst>
              <p:ext uri="{D42A27DB-BD31-4B8C-83A1-F6EECF244321}">
                <p14:modId xmlns:p14="http://schemas.microsoft.com/office/powerpoint/2010/main" val="2011485382"/>
              </p:ext>
            </p:extLst>
          </p:nvPr>
        </p:nvGraphicFramePr>
        <p:xfrm>
          <a:off x="838199" y="1579463"/>
          <a:ext cx="10515598" cy="4913412"/>
        </p:xfrm>
        <a:graphic>
          <a:graphicData uri="http://schemas.openxmlformats.org/drawingml/2006/table">
            <a:tbl>
              <a:tblPr>
                <a:tableStyleId>{5C22544A-7EE6-4342-B048-85BDC9FD1C3A}</a:tableStyleId>
              </a:tblPr>
              <a:tblGrid>
                <a:gridCol w="4109871">
                  <a:extLst>
                    <a:ext uri="{9D8B030D-6E8A-4147-A177-3AD203B41FA5}">
                      <a16:colId xmlns:a16="http://schemas.microsoft.com/office/drawing/2014/main" val="1532891950"/>
                    </a:ext>
                  </a:extLst>
                </a:gridCol>
                <a:gridCol w="1048725">
                  <a:extLst>
                    <a:ext uri="{9D8B030D-6E8A-4147-A177-3AD203B41FA5}">
                      <a16:colId xmlns:a16="http://schemas.microsoft.com/office/drawing/2014/main" val="337531348"/>
                    </a:ext>
                  </a:extLst>
                </a:gridCol>
                <a:gridCol w="283439">
                  <a:extLst>
                    <a:ext uri="{9D8B030D-6E8A-4147-A177-3AD203B41FA5}">
                      <a16:colId xmlns:a16="http://schemas.microsoft.com/office/drawing/2014/main" val="4247440739"/>
                    </a:ext>
                  </a:extLst>
                </a:gridCol>
                <a:gridCol w="935349">
                  <a:extLst>
                    <a:ext uri="{9D8B030D-6E8A-4147-A177-3AD203B41FA5}">
                      <a16:colId xmlns:a16="http://schemas.microsoft.com/office/drawing/2014/main" val="2978164264"/>
                    </a:ext>
                  </a:extLst>
                </a:gridCol>
                <a:gridCol w="311783">
                  <a:extLst>
                    <a:ext uri="{9D8B030D-6E8A-4147-A177-3AD203B41FA5}">
                      <a16:colId xmlns:a16="http://schemas.microsoft.com/office/drawing/2014/main" val="3922443737"/>
                    </a:ext>
                  </a:extLst>
                </a:gridCol>
                <a:gridCol w="992038">
                  <a:extLst>
                    <a:ext uri="{9D8B030D-6E8A-4147-A177-3AD203B41FA5}">
                      <a16:colId xmlns:a16="http://schemas.microsoft.com/office/drawing/2014/main" val="1160949623"/>
                    </a:ext>
                  </a:extLst>
                </a:gridCol>
                <a:gridCol w="340127">
                  <a:extLst>
                    <a:ext uri="{9D8B030D-6E8A-4147-A177-3AD203B41FA5}">
                      <a16:colId xmlns:a16="http://schemas.microsoft.com/office/drawing/2014/main" val="2366496239"/>
                    </a:ext>
                  </a:extLst>
                </a:gridCol>
                <a:gridCol w="1162101">
                  <a:extLst>
                    <a:ext uri="{9D8B030D-6E8A-4147-A177-3AD203B41FA5}">
                      <a16:colId xmlns:a16="http://schemas.microsoft.com/office/drawing/2014/main" val="2844856213"/>
                    </a:ext>
                  </a:extLst>
                </a:gridCol>
                <a:gridCol w="340127">
                  <a:extLst>
                    <a:ext uri="{9D8B030D-6E8A-4147-A177-3AD203B41FA5}">
                      <a16:colId xmlns:a16="http://schemas.microsoft.com/office/drawing/2014/main" val="797590485"/>
                    </a:ext>
                  </a:extLst>
                </a:gridCol>
                <a:gridCol w="992038">
                  <a:extLst>
                    <a:ext uri="{9D8B030D-6E8A-4147-A177-3AD203B41FA5}">
                      <a16:colId xmlns:a16="http://schemas.microsoft.com/office/drawing/2014/main" val="3413287543"/>
                    </a:ext>
                  </a:extLst>
                </a:gridCol>
              </a:tblGrid>
              <a:tr h="506544">
                <a:tc>
                  <a:txBody>
                    <a:bodyPr/>
                    <a:lstStyle/>
                    <a:p>
                      <a:pPr algn="l" fontAlgn="b">
                        <a:buNone/>
                      </a:pPr>
                      <a:r>
                        <a:rPr lang="sv-SE" sz="2800" b="0" i="0" u="none" strike="noStrike" dirty="0" err="1">
                          <a:solidFill>
                            <a:srgbClr val="000000"/>
                          </a:solidFill>
                          <a:effectLst/>
                          <a:latin typeface="Calibri" panose="020F0502020204030204" pitchFamily="34" charset="0"/>
                        </a:rPr>
                        <a:t>Kkr</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2022</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2023</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2024</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2025</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B 2026</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375215570"/>
                  </a:ext>
                </a:extLst>
              </a:tr>
              <a:tr h="506544">
                <a:tc>
                  <a:txBody>
                    <a:bodyPr/>
                    <a:lstStyle/>
                    <a:p>
                      <a:pPr algn="l" fontAlgn="b">
                        <a:buNone/>
                      </a:pPr>
                      <a:r>
                        <a:rPr lang="sv-SE" sz="2800" u="none" strike="noStrike" dirty="0">
                          <a:effectLst/>
                        </a:rPr>
                        <a:t>Intäkter</a:t>
                      </a:r>
                      <a:endParaRPr lang="sv-SE" sz="28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919964853"/>
                  </a:ext>
                </a:extLst>
              </a:tr>
              <a:tr h="506544">
                <a:tc>
                  <a:txBody>
                    <a:bodyPr/>
                    <a:lstStyle/>
                    <a:p>
                      <a:pPr algn="l" fontAlgn="b">
                        <a:buNone/>
                      </a:pPr>
                      <a:r>
                        <a:rPr lang="sv-SE" sz="2800" u="none" strike="noStrike" dirty="0">
                          <a:effectLst/>
                        </a:rPr>
                        <a:t>Avgifter bostäder</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2 708</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2 871</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3 158</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3 253</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3 318</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116734729"/>
                  </a:ext>
                </a:extLst>
              </a:tr>
              <a:tr h="506544">
                <a:tc>
                  <a:txBody>
                    <a:bodyPr/>
                    <a:lstStyle/>
                    <a:p>
                      <a:pPr algn="l" fontAlgn="b">
                        <a:buNone/>
                      </a:pPr>
                      <a:r>
                        <a:rPr lang="sv-SE" sz="2800" u="none" strike="noStrike">
                          <a:effectLst/>
                        </a:rPr>
                        <a:t>Parkering</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229</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264</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282</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283</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292</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998115476"/>
                  </a:ext>
                </a:extLst>
              </a:tr>
              <a:tr h="506544">
                <a:tc>
                  <a:txBody>
                    <a:bodyPr/>
                    <a:lstStyle/>
                    <a:p>
                      <a:pPr algn="l" fontAlgn="b">
                        <a:buNone/>
                      </a:pPr>
                      <a:r>
                        <a:rPr lang="sv-SE" sz="2800" u="none" strike="noStrike">
                          <a:effectLst/>
                        </a:rPr>
                        <a:t>Summa</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2 937</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3 135</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3 440</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3 536</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3 610</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33880056"/>
                  </a:ext>
                </a:extLst>
              </a:tr>
              <a:tr h="506544">
                <a:tc>
                  <a:txBody>
                    <a:bodyPr/>
                    <a:lstStyle/>
                    <a:p>
                      <a:pPr algn="l" fontAlgn="b">
                        <a:buNone/>
                      </a:pPr>
                      <a:r>
                        <a:rPr lang="sv-SE" sz="2800" u="none" strike="noStrike">
                          <a:effectLst/>
                        </a:rPr>
                        <a:t>Telia Trippleplay</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115</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112</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112</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112</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112</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014697581"/>
                  </a:ext>
                </a:extLst>
              </a:tr>
              <a:tr h="506544">
                <a:tc>
                  <a:txBody>
                    <a:bodyPr/>
                    <a:lstStyle/>
                    <a:p>
                      <a:pPr algn="l" fontAlgn="b">
                        <a:buNone/>
                      </a:pPr>
                      <a:r>
                        <a:rPr lang="sv-SE" sz="2800" u="none" strike="noStrike">
                          <a:effectLst/>
                        </a:rPr>
                        <a:t>Övriga intäkter</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41</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57</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51</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19</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22</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081180765"/>
                  </a:ext>
                </a:extLst>
              </a:tr>
              <a:tr h="506544">
                <a:tc>
                  <a:txBody>
                    <a:bodyPr/>
                    <a:lstStyle/>
                    <a:p>
                      <a:pPr algn="l" fontAlgn="b">
                        <a:buNone/>
                      </a:pPr>
                      <a:r>
                        <a:rPr lang="sv-SE" sz="2800" u="none" strike="noStrike">
                          <a:effectLst/>
                        </a:rPr>
                        <a:t>Summa</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156</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169</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163</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131</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134</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773314743"/>
                  </a:ext>
                </a:extLst>
              </a:tr>
              <a:tr h="506544">
                <a:tc>
                  <a:txBody>
                    <a:bodyPr/>
                    <a:lstStyle/>
                    <a:p>
                      <a:pPr algn="l" fontAlgn="b">
                        <a:buNone/>
                      </a:pPr>
                      <a:r>
                        <a:rPr lang="sv-SE" sz="2800" u="none" strike="noStrike">
                          <a:effectLst/>
                        </a:rPr>
                        <a:t>Summa intäkter</a:t>
                      </a:r>
                      <a:endParaRPr lang="sv-SE" sz="2800" b="1"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3 093</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3 304</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3 603</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3 667</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3 744</a:t>
                      </a:r>
                      <a:endParaRPr lang="sv-SE" sz="28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4210157390"/>
                  </a:ext>
                </a:extLst>
              </a:tr>
            </a:tbl>
          </a:graphicData>
        </a:graphic>
      </p:graphicFrame>
    </p:spTree>
    <p:extLst>
      <p:ext uri="{BB962C8B-B14F-4D97-AF65-F5344CB8AC3E}">
        <p14:creationId xmlns:p14="http://schemas.microsoft.com/office/powerpoint/2010/main" val="2925151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8F7181-DB46-2386-4655-524FC79B1411}"/>
              </a:ext>
            </a:extLst>
          </p:cNvPr>
          <p:cNvSpPr>
            <a:spLocks noGrp="1"/>
          </p:cNvSpPr>
          <p:nvPr>
            <p:ph type="title"/>
          </p:nvPr>
        </p:nvSpPr>
        <p:spPr/>
        <p:txBody>
          <a:bodyPr/>
          <a:lstStyle/>
          <a:p>
            <a:r>
              <a:rPr lang="sv-SE" dirty="0"/>
              <a:t>Kostnader, Drift o Underhåll</a:t>
            </a:r>
          </a:p>
        </p:txBody>
      </p:sp>
      <p:graphicFrame>
        <p:nvGraphicFramePr>
          <p:cNvPr id="4" name="Platshållare för innehåll 3">
            <a:extLst>
              <a:ext uri="{FF2B5EF4-FFF2-40B4-BE49-F238E27FC236}">
                <a16:creationId xmlns:a16="http://schemas.microsoft.com/office/drawing/2014/main" id="{ED1D00FA-41C3-700B-8035-F619CB559DE3}"/>
              </a:ext>
            </a:extLst>
          </p:cNvPr>
          <p:cNvGraphicFramePr>
            <a:graphicFrameLocks noGrp="1"/>
          </p:cNvGraphicFramePr>
          <p:nvPr>
            <p:ph idx="1"/>
            <p:extLst>
              <p:ext uri="{D42A27DB-BD31-4B8C-83A1-F6EECF244321}">
                <p14:modId xmlns:p14="http://schemas.microsoft.com/office/powerpoint/2010/main" val="1491520330"/>
              </p:ext>
            </p:extLst>
          </p:nvPr>
        </p:nvGraphicFramePr>
        <p:xfrm>
          <a:off x="825908" y="2045110"/>
          <a:ext cx="10527893" cy="4608618"/>
        </p:xfrm>
        <a:graphic>
          <a:graphicData uri="http://schemas.openxmlformats.org/drawingml/2006/table">
            <a:tbl>
              <a:tblPr>
                <a:tableStyleId>{5C22544A-7EE6-4342-B048-85BDC9FD1C3A}</a:tableStyleId>
              </a:tblPr>
              <a:tblGrid>
                <a:gridCol w="4130435">
                  <a:extLst>
                    <a:ext uri="{9D8B030D-6E8A-4147-A177-3AD203B41FA5}">
                      <a16:colId xmlns:a16="http://schemas.microsoft.com/office/drawing/2014/main" val="4245265658"/>
                    </a:ext>
                  </a:extLst>
                </a:gridCol>
                <a:gridCol w="1047372">
                  <a:extLst>
                    <a:ext uri="{9D8B030D-6E8A-4147-A177-3AD203B41FA5}">
                      <a16:colId xmlns:a16="http://schemas.microsoft.com/office/drawing/2014/main" val="1783131783"/>
                    </a:ext>
                  </a:extLst>
                </a:gridCol>
                <a:gridCol w="170943">
                  <a:extLst>
                    <a:ext uri="{9D8B030D-6E8A-4147-A177-3AD203B41FA5}">
                      <a16:colId xmlns:a16="http://schemas.microsoft.com/office/drawing/2014/main" val="1231225804"/>
                    </a:ext>
                  </a:extLst>
                </a:gridCol>
                <a:gridCol w="1046272">
                  <a:extLst>
                    <a:ext uri="{9D8B030D-6E8A-4147-A177-3AD203B41FA5}">
                      <a16:colId xmlns:a16="http://schemas.microsoft.com/office/drawing/2014/main" val="3959915837"/>
                    </a:ext>
                  </a:extLst>
                </a:gridCol>
                <a:gridCol w="311380">
                  <a:extLst>
                    <a:ext uri="{9D8B030D-6E8A-4147-A177-3AD203B41FA5}">
                      <a16:colId xmlns:a16="http://schemas.microsoft.com/office/drawing/2014/main" val="953896949"/>
                    </a:ext>
                  </a:extLst>
                </a:gridCol>
                <a:gridCol w="990756">
                  <a:extLst>
                    <a:ext uri="{9D8B030D-6E8A-4147-A177-3AD203B41FA5}">
                      <a16:colId xmlns:a16="http://schemas.microsoft.com/office/drawing/2014/main" val="4003954869"/>
                    </a:ext>
                  </a:extLst>
                </a:gridCol>
                <a:gridCol w="339689">
                  <a:extLst>
                    <a:ext uri="{9D8B030D-6E8A-4147-A177-3AD203B41FA5}">
                      <a16:colId xmlns:a16="http://schemas.microsoft.com/office/drawing/2014/main" val="3720916248"/>
                    </a:ext>
                  </a:extLst>
                </a:gridCol>
                <a:gridCol w="1160601">
                  <a:extLst>
                    <a:ext uri="{9D8B030D-6E8A-4147-A177-3AD203B41FA5}">
                      <a16:colId xmlns:a16="http://schemas.microsoft.com/office/drawing/2014/main" val="234143596"/>
                    </a:ext>
                  </a:extLst>
                </a:gridCol>
                <a:gridCol w="339689">
                  <a:extLst>
                    <a:ext uri="{9D8B030D-6E8A-4147-A177-3AD203B41FA5}">
                      <a16:colId xmlns:a16="http://schemas.microsoft.com/office/drawing/2014/main" val="1521532300"/>
                    </a:ext>
                  </a:extLst>
                </a:gridCol>
                <a:gridCol w="990756">
                  <a:extLst>
                    <a:ext uri="{9D8B030D-6E8A-4147-A177-3AD203B41FA5}">
                      <a16:colId xmlns:a16="http://schemas.microsoft.com/office/drawing/2014/main" val="878737209"/>
                    </a:ext>
                  </a:extLst>
                </a:gridCol>
              </a:tblGrid>
              <a:tr h="359792">
                <a:tc>
                  <a:txBody>
                    <a:bodyPr/>
                    <a:lstStyle/>
                    <a:p>
                      <a:pPr algn="l" fontAlgn="b">
                        <a:buNone/>
                      </a:pPr>
                      <a:r>
                        <a:rPr lang="sv-SE" sz="2800" u="none" strike="noStrike" dirty="0">
                          <a:effectLst/>
                        </a:rPr>
                        <a:t>Drift o uh  </a:t>
                      </a:r>
                      <a:r>
                        <a:rPr lang="sv-SE" sz="2800" u="none" strike="noStrike" dirty="0" err="1">
                          <a:effectLst/>
                        </a:rPr>
                        <a:t>Kkr</a:t>
                      </a:r>
                      <a:endParaRPr lang="sv-SE" sz="28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r>
                        <a:rPr lang="sv-SE" sz="2800" b="0" i="0" u="none" strike="noStrike" dirty="0">
                          <a:solidFill>
                            <a:srgbClr val="000000"/>
                          </a:solidFill>
                          <a:effectLst/>
                          <a:latin typeface="Calibri" panose="020F0502020204030204" pitchFamily="34" charset="0"/>
                        </a:rPr>
                        <a:t>   2022</a:t>
                      </a:r>
                    </a:p>
                  </a:txBody>
                  <a:tcPr marL="7620" marR="7620" marT="7620" marB="0" anchor="b"/>
                </a:tc>
                <a:tc>
                  <a:txBody>
                    <a:bodyPr/>
                    <a:lstStyle/>
                    <a:p>
                      <a:pPr algn="l" fontAlgn="b">
                        <a:buNone/>
                      </a:pP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r>
                        <a:rPr lang="sv-SE" sz="2800" b="0" i="0" u="none" strike="noStrike" dirty="0">
                          <a:solidFill>
                            <a:srgbClr val="000000"/>
                          </a:solidFill>
                          <a:effectLst/>
                          <a:latin typeface="Calibri" panose="020F0502020204030204" pitchFamily="34" charset="0"/>
                        </a:rPr>
                        <a:t>  2023</a:t>
                      </a:r>
                    </a:p>
                  </a:txBody>
                  <a:tcPr marL="7620" marR="7620" marT="7620" marB="0" anchor="b"/>
                </a:tc>
                <a:tc>
                  <a:txBody>
                    <a:bodyPr/>
                    <a:lstStyle/>
                    <a:p>
                      <a:pPr algn="l" fontAlgn="b">
                        <a:buNone/>
                      </a:pP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r>
                        <a:rPr lang="sv-SE" sz="2800" b="0" i="0" u="none" strike="noStrike" dirty="0">
                          <a:solidFill>
                            <a:srgbClr val="000000"/>
                          </a:solidFill>
                          <a:effectLst/>
                          <a:latin typeface="Calibri" panose="020F0502020204030204" pitchFamily="34" charset="0"/>
                        </a:rPr>
                        <a:t>  2024</a:t>
                      </a:r>
                    </a:p>
                  </a:txBody>
                  <a:tcPr marL="7620" marR="7620" marT="7620" marB="0" anchor="b"/>
                </a:tc>
                <a:tc>
                  <a:txBody>
                    <a:bodyPr/>
                    <a:lstStyle/>
                    <a:p>
                      <a:pPr algn="l" fontAlgn="b">
                        <a:buNone/>
                      </a:pP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r>
                        <a:rPr lang="sv-SE" sz="2800" b="0" i="0" u="none" strike="noStrike" dirty="0">
                          <a:solidFill>
                            <a:srgbClr val="000000"/>
                          </a:solidFill>
                          <a:effectLst/>
                          <a:latin typeface="Calibri" panose="020F0502020204030204" pitchFamily="34" charset="0"/>
                        </a:rPr>
                        <a:t>     2025</a:t>
                      </a:r>
                    </a:p>
                  </a:txBody>
                  <a:tcPr marL="7620" marR="7620" marT="7620" marB="0" anchor="b"/>
                </a:tc>
                <a:tc>
                  <a:txBody>
                    <a:bodyPr/>
                    <a:lstStyle/>
                    <a:p>
                      <a:pPr algn="l" fontAlgn="b">
                        <a:buNone/>
                      </a:pP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r>
                        <a:rPr lang="sv-SE" sz="2800" b="0" i="0" u="none" strike="noStrike" dirty="0">
                          <a:solidFill>
                            <a:srgbClr val="000000"/>
                          </a:solidFill>
                          <a:effectLst/>
                          <a:latin typeface="Calibri" panose="020F0502020204030204" pitchFamily="34" charset="0"/>
                        </a:rPr>
                        <a:t>B2026</a:t>
                      </a:r>
                    </a:p>
                  </a:txBody>
                  <a:tcPr marL="7620" marR="7620" marT="7620" marB="0" anchor="b"/>
                </a:tc>
                <a:extLst>
                  <a:ext uri="{0D108BD9-81ED-4DB2-BD59-A6C34878D82A}">
                    <a16:rowId xmlns:a16="http://schemas.microsoft.com/office/drawing/2014/main" val="2732234153"/>
                  </a:ext>
                </a:extLst>
              </a:tr>
              <a:tr h="359792">
                <a:tc>
                  <a:txBody>
                    <a:bodyPr/>
                    <a:lstStyle/>
                    <a:p>
                      <a:pPr algn="l" fontAlgn="b">
                        <a:buNone/>
                      </a:pPr>
                      <a:r>
                        <a:rPr lang="sv-SE" sz="2800" u="none" strike="noStrike" dirty="0">
                          <a:effectLst/>
                        </a:rPr>
                        <a:t>El</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-193</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-152</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-157</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-175</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-175</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514467854"/>
                  </a:ext>
                </a:extLst>
              </a:tr>
              <a:tr h="359792">
                <a:tc>
                  <a:txBody>
                    <a:bodyPr/>
                    <a:lstStyle/>
                    <a:p>
                      <a:pPr algn="l" fontAlgn="b">
                        <a:buNone/>
                      </a:pPr>
                      <a:r>
                        <a:rPr lang="sv-SE" sz="2800" u="none" strike="noStrike" dirty="0">
                          <a:effectLst/>
                        </a:rPr>
                        <a:t>Fjärrvärme</a:t>
                      </a:r>
                      <a:endParaRPr lang="sv-SE" sz="28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-190</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-194</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-203</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-215</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-223</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770348102"/>
                  </a:ext>
                </a:extLst>
              </a:tr>
              <a:tr h="359792">
                <a:tc>
                  <a:txBody>
                    <a:bodyPr/>
                    <a:lstStyle/>
                    <a:p>
                      <a:pPr algn="l" fontAlgn="b">
                        <a:buNone/>
                      </a:pPr>
                      <a:r>
                        <a:rPr lang="sv-SE" sz="2800" u="none" strike="noStrike">
                          <a:effectLst/>
                        </a:rPr>
                        <a:t>Konsumtionsavgifter</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-167</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-181</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-204</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-205</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-215</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877791521"/>
                  </a:ext>
                </a:extLst>
              </a:tr>
              <a:tr h="359792">
                <a:tc>
                  <a:txBody>
                    <a:bodyPr/>
                    <a:lstStyle/>
                    <a:p>
                      <a:pPr algn="l" fontAlgn="b">
                        <a:buNone/>
                      </a:pPr>
                      <a:r>
                        <a:rPr lang="sv-SE" sz="2800" u="none" strike="noStrike">
                          <a:effectLst/>
                        </a:rPr>
                        <a:t>Fastighetsservice</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-218</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-240</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-238</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-242</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-292</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11064773"/>
                  </a:ext>
                </a:extLst>
              </a:tr>
              <a:tr h="359792">
                <a:tc>
                  <a:txBody>
                    <a:bodyPr/>
                    <a:lstStyle/>
                    <a:p>
                      <a:pPr algn="l" fontAlgn="b">
                        <a:buNone/>
                      </a:pPr>
                      <a:r>
                        <a:rPr lang="sv-SE" sz="2800" u="none" strike="noStrike">
                          <a:effectLst/>
                        </a:rPr>
                        <a:t>Telia Trippleplay</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-121</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-119</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-119</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-119</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-119</a:t>
                      </a:r>
                      <a:endParaRPr lang="sv-SE" sz="28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465213071"/>
                  </a:ext>
                </a:extLst>
              </a:tr>
              <a:tr h="707178">
                <a:tc>
                  <a:txBody>
                    <a:bodyPr/>
                    <a:lstStyle/>
                    <a:p>
                      <a:pPr algn="l" fontAlgn="b">
                        <a:buNone/>
                      </a:pPr>
                      <a:r>
                        <a:rPr lang="sv-SE" sz="2800" u="none" strike="noStrike">
                          <a:effectLst/>
                        </a:rPr>
                        <a:t>Underhåll - löpande &amp; planerat</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-218</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-179</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-364</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-145</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-102</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861623867"/>
                  </a:ext>
                </a:extLst>
              </a:tr>
              <a:tr h="359792">
                <a:tc>
                  <a:txBody>
                    <a:bodyPr/>
                    <a:lstStyle/>
                    <a:p>
                      <a:pPr algn="l" fontAlgn="b">
                        <a:buNone/>
                      </a:pPr>
                      <a:r>
                        <a:rPr lang="sv-SE" sz="2800" u="none" strike="noStrike">
                          <a:effectLst/>
                        </a:rPr>
                        <a:t>Övrigt</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-44</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-44</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-48</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-54</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-94</a:t>
                      </a:r>
                      <a:endParaRPr lang="sv-SE" sz="28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699848755"/>
                  </a:ext>
                </a:extLst>
              </a:tr>
              <a:tr h="707178">
                <a:tc>
                  <a:txBody>
                    <a:bodyPr/>
                    <a:lstStyle/>
                    <a:p>
                      <a:pPr algn="l" fontAlgn="b">
                        <a:buNone/>
                      </a:pPr>
                      <a:r>
                        <a:rPr lang="sv-SE" sz="2800" u="none" strike="noStrike">
                          <a:effectLst/>
                        </a:rPr>
                        <a:t>Summa</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-1 151</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-1 109</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-1 333</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a:effectLst/>
                        </a:rPr>
                        <a:t>-1 155</a:t>
                      </a: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8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800" u="none" strike="noStrike" dirty="0">
                          <a:effectLst/>
                        </a:rPr>
                        <a:t>-1 220</a:t>
                      </a:r>
                      <a:endParaRPr lang="sv-SE" sz="28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508153871"/>
                  </a:ext>
                </a:extLst>
              </a:tr>
            </a:tbl>
          </a:graphicData>
        </a:graphic>
      </p:graphicFrame>
    </p:spTree>
    <p:extLst>
      <p:ext uri="{BB962C8B-B14F-4D97-AF65-F5344CB8AC3E}">
        <p14:creationId xmlns:p14="http://schemas.microsoft.com/office/powerpoint/2010/main" val="860093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065A1D-2726-7BF2-9FAA-62347EB75446}"/>
              </a:ext>
            </a:extLst>
          </p:cNvPr>
          <p:cNvSpPr>
            <a:spLocks noGrp="1"/>
          </p:cNvSpPr>
          <p:nvPr>
            <p:ph type="title"/>
          </p:nvPr>
        </p:nvSpPr>
        <p:spPr/>
        <p:txBody>
          <a:bodyPr/>
          <a:lstStyle/>
          <a:p>
            <a:r>
              <a:rPr lang="sv-SE" dirty="0"/>
              <a:t>Resultat före skatt</a:t>
            </a:r>
          </a:p>
        </p:txBody>
      </p:sp>
      <p:graphicFrame>
        <p:nvGraphicFramePr>
          <p:cNvPr id="4" name="Platshållare för innehåll 3">
            <a:extLst>
              <a:ext uri="{FF2B5EF4-FFF2-40B4-BE49-F238E27FC236}">
                <a16:creationId xmlns:a16="http://schemas.microsoft.com/office/drawing/2014/main" id="{C5599D29-215F-CDA6-DBF8-50A93231B0B1}"/>
              </a:ext>
            </a:extLst>
          </p:cNvPr>
          <p:cNvGraphicFramePr>
            <a:graphicFrameLocks noGrp="1"/>
          </p:cNvGraphicFramePr>
          <p:nvPr>
            <p:ph idx="1"/>
            <p:extLst>
              <p:ext uri="{D42A27DB-BD31-4B8C-83A1-F6EECF244321}">
                <p14:modId xmlns:p14="http://schemas.microsoft.com/office/powerpoint/2010/main" val="3852338892"/>
              </p:ext>
            </p:extLst>
          </p:nvPr>
        </p:nvGraphicFramePr>
        <p:xfrm>
          <a:off x="746023" y="1690688"/>
          <a:ext cx="10470125" cy="4614916"/>
        </p:xfrm>
        <a:graphic>
          <a:graphicData uri="http://schemas.openxmlformats.org/drawingml/2006/table">
            <a:tbl>
              <a:tblPr>
                <a:tableStyleId>{5C22544A-7EE6-4342-B048-85BDC9FD1C3A}</a:tableStyleId>
              </a:tblPr>
              <a:tblGrid>
                <a:gridCol w="5545394">
                  <a:extLst>
                    <a:ext uri="{9D8B030D-6E8A-4147-A177-3AD203B41FA5}">
                      <a16:colId xmlns:a16="http://schemas.microsoft.com/office/drawing/2014/main" val="4272490423"/>
                    </a:ext>
                  </a:extLst>
                </a:gridCol>
                <a:gridCol w="925460">
                  <a:extLst>
                    <a:ext uri="{9D8B030D-6E8A-4147-A177-3AD203B41FA5}">
                      <a16:colId xmlns:a16="http://schemas.microsoft.com/office/drawing/2014/main" val="2574663671"/>
                    </a:ext>
                  </a:extLst>
                </a:gridCol>
                <a:gridCol w="127820">
                  <a:extLst>
                    <a:ext uri="{9D8B030D-6E8A-4147-A177-3AD203B41FA5}">
                      <a16:colId xmlns:a16="http://schemas.microsoft.com/office/drawing/2014/main" val="825952774"/>
                    </a:ext>
                  </a:extLst>
                </a:gridCol>
                <a:gridCol w="904568">
                  <a:extLst>
                    <a:ext uri="{9D8B030D-6E8A-4147-A177-3AD203B41FA5}">
                      <a16:colId xmlns:a16="http://schemas.microsoft.com/office/drawing/2014/main" val="3217097836"/>
                    </a:ext>
                  </a:extLst>
                </a:gridCol>
                <a:gridCol w="117987">
                  <a:extLst>
                    <a:ext uri="{9D8B030D-6E8A-4147-A177-3AD203B41FA5}">
                      <a16:colId xmlns:a16="http://schemas.microsoft.com/office/drawing/2014/main" val="65924802"/>
                    </a:ext>
                  </a:extLst>
                </a:gridCol>
                <a:gridCol w="884903">
                  <a:extLst>
                    <a:ext uri="{9D8B030D-6E8A-4147-A177-3AD203B41FA5}">
                      <a16:colId xmlns:a16="http://schemas.microsoft.com/office/drawing/2014/main" val="78536720"/>
                    </a:ext>
                  </a:extLst>
                </a:gridCol>
                <a:gridCol w="68826">
                  <a:extLst>
                    <a:ext uri="{9D8B030D-6E8A-4147-A177-3AD203B41FA5}">
                      <a16:colId xmlns:a16="http://schemas.microsoft.com/office/drawing/2014/main" val="1237394324"/>
                    </a:ext>
                  </a:extLst>
                </a:gridCol>
                <a:gridCol w="865238">
                  <a:extLst>
                    <a:ext uri="{9D8B030D-6E8A-4147-A177-3AD203B41FA5}">
                      <a16:colId xmlns:a16="http://schemas.microsoft.com/office/drawing/2014/main" val="3663826170"/>
                    </a:ext>
                  </a:extLst>
                </a:gridCol>
                <a:gridCol w="40640">
                  <a:extLst>
                    <a:ext uri="{9D8B030D-6E8A-4147-A177-3AD203B41FA5}">
                      <a16:colId xmlns:a16="http://schemas.microsoft.com/office/drawing/2014/main" val="1776778985"/>
                    </a:ext>
                  </a:extLst>
                </a:gridCol>
                <a:gridCol w="989289">
                  <a:extLst>
                    <a:ext uri="{9D8B030D-6E8A-4147-A177-3AD203B41FA5}">
                      <a16:colId xmlns:a16="http://schemas.microsoft.com/office/drawing/2014/main" val="3170024769"/>
                    </a:ext>
                  </a:extLst>
                </a:gridCol>
              </a:tblGrid>
              <a:tr h="636020">
                <a:tc>
                  <a:txBody>
                    <a:bodyPr/>
                    <a:lstStyle/>
                    <a:p>
                      <a:pPr algn="l" fontAlgn="b">
                        <a:buNone/>
                      </a:pPr>
                      <a:r>
                        <a:rPr lang="sv-SE" sz="2400" u="none" strike="noStrike" dirty="0">
                          <a:effectLst/>
                        </a:rPr>
                        <a:t>Övriga kostnader, ek förvaltning </a:t>
                      </a:r>
                      <a:r>
                        <a:rPr lang="sv-SE" sz="2400" u="none" strike="noStrike" dirty="0" err="1">
                          <a:effectLst/>
                        </a:rPr>
                        <a:t>Kkr</a:t>
                      </a:r>
                      <a:endParaRPr lang="sv-SE"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dirty="0">
                          <a:effectLst/>
                        </a:rPr>
                        <a:t>-177</a:t>
                      </a:r>
                      <a:endParaRPr lang="sv-SE"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-187</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-223</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-211</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-237</a:t>
                      </a:r>
                      <a:endParaRPr lang="sv-SE"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681371788"/>
                  </a:ext>
                </a:extLst>
              </a:tr>
              <a:tr h="636020">
                <a:tc>
                  <a:txBody>
                    <a:bodyPr/>
                    <a:lstStyle/>
                    <a:p>
                      <a:pPr algn="l" fontAlgn="b">
                        <a:buNone/>
                      </a:pPr>
                      <a:r>
                        <a:rPr lang="sv-SE" sz="2400" u="none" strike="noStrike">
                          <a:effectLst/>
                        </a:rPr>
                        <a:t>Personalkostnader</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-57</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-115</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-97</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-108</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-110</a:t>
                      </a:r>
                      <a:endParaRPr lang="sv-SE"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644872282"/>
                  </a:ext>
                </a:extLst>
              </a:tr>
              <a:tr h="676714">
                <a:tc>
                  <a:txBody>
                    <a:bodyPr/>
                    <a:lstStyle/>
                    <a:p>
                      <a:pPr algn="l" fontAlgn="b">
                        <a:buNone/>
                      </a:pPr>
                      <a:r>
                        <a:rPr lang="sv-SE" sz="2400" u="none" strike="noStrike">
                          <a:effectLst/>
                        </a:rPr>
                        <a:t>Summa kostnader</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-1 385</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-1 411</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-1 653</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-1 474</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-1 567</a:t>
                      </a:r>
                      <a:endParaRPr lang="sv-SE"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918594729"/>
                  </a:ext>
                </a:extLst>
              </a:tr>
              <a:tr h="676714">
                <a:tc>
                  <a:txBody>
                    <a:bodyPr/>
                    <a:lstStyle/>
                    <a:p>
                      <a:pPr algn="l" fontAlgn="b">
                        <a:buNone/>
                      </a:pPr>
                      <a:r>
                        <a:rPr lang="sv-SE" sz="2400" u="none" strike="noStrike">
                          <a:effectLst/>
                        </a:rPr>
                        <a:t>Resultat före avskr och fin.netto</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1 708</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1 893</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1 950</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2 193</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2 177</a:t>
                      </a:r>
                      <a:endParaRPr lang="sv-SE"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966026011"/>
                  </a:ext>
                </a:extLst>
              </a:tr>
              <a:tr h="676714">
                <a:tc>
                  <a:txBody>
                    <a:bodyPr/>
                    <a:lstStyle/>
                    <a:p>
                      <a:pPr algn="l" fontAlgn="b">
                        <a:buNone/>
                      </a:pPr>
                      <a:r>
                        <a:rPr lang="sv-SE" sz="2400" u="none" strike="noStrike">
                          <a:effectLst/>
                        </a:rPr>
                        <a:t>Avskrivningar</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-991</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-990</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-983</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-983</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dirty="0">
                          <a:effectLst/>
                        </a:rPr>
                        <a:t>-1 750</a:t>
                      </a:r>
                      <a:endParaRPr lang="sv-SE" sz="2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76818860"/>
                  </a:ext>
                </a:extLst>
              </a:tr>
              <a:tr h="676714">
                <a:tc>
                  <a:txBody>
                    <a:bodyPr/>
                    <a:lstStyle/>
                    <a:p>
                      <a:pPr algn="l" fontAlgn="b">
                        <a:buNone/>
                      </a:pPr>
                      <a:r>
                        <a:rPr lang="sv-SE" sz="2400" u="none" strike="noStrike">
                          <a:effectLst/>
                        </a:rPr>
                        <a:t>Finansnetto</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-762</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-1 084</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-1 326</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-1 181</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-1 140</a:t>
                      </a:r>
                      <a:endParaRPr lang="sv-SE"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608035553"/>
                  </a:ext>
                </a:extLst>
              </a:tr>
              <a:tr h="636020">
                <a:tc>
                  <a:txBody>
                    <a:bodyPr/>
                    <a:lstStyle/>
                    <a:p>
                      <a:pPr algn="l" fontAlgn="b">
                        <a:buNone/>
                      </a:pPr>
                      <a:r>
                        <a:rPr lang="sv-SE" sz="2400" u="none" strike="noStrike">
                          <a:effectLst/>
                        </a:rPr>
                        <a:t>Resultat före skatt</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-45</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-181</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-359</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a:effectLst/>
                        </a:rPr>
                        <a:t>29</a:t>
                      </a: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buNone/>
                      </a:pPr>
                      <a:endParaRPr lang="sv-SE"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buNone/>
                      </a:pPr>
                      <a:r>
                        <a:rPr lang="sv-SE" sz="2400" u="none" strike="noStrike" dirty="0">
                          <a:effectLst/>
                        </a:rPr>
                        <a:t>-713</a:t>
                      </a:r>
                      <a:endParaRPr lang="sv-SE" sz="2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401591323"/>
                  </a:ext>
                </a:extLst>
              </a:tr>
            </a:tbl>
          </a:graphicData>
        </a:graphic>
      </p:graphicFrame>
    </p:spTree>
    <p:extLst>
      <p:ext uri="{BB962C8B-B14F-4D97-AF65-F5344CB8AC3E}">
        <p14:creationId xmlns:p14="http://schemas.microsoft.com/office/powerpoint/2010/main" val="2422302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9DC81E-E6BE-AD2C-1E81-2820FFB315BA}"/>
              </a:ext>
            </a:extLst>
          </p:cNvPr>
          <p:cNvSpPr>
            <a:spLocks noGrp="1"/>
          </p:cNvSpPr>
          <p:nvPr>
            <p:ph type="title"/>
          </p:nvPr>
        </p:nvSpPr>
        <p:spPr/>
        <p:txBody>
          <a:bodyPr/>
          <a:lstStyle/>
          <a:p>
            <a:r>
              <a:rPr lang="sv-SE" dirty="0"/>
              <a:t>Balansräkning</a:t>
            </a:r>
          </a:p>
        </p:txBody>
      </p:sp>
      <p:sp>
        <p:nvSpPr>
          <p:cNvPr id="3" name="Platshållare för innehåll 2">
            <a:extLst>
              <a:ext uri="{FF2B5EF4-FFF2-40B4-BE49-F238E27FC236}">
                <a16:creationId xmlns:a16="http://schemas.microsoft.com/office/drawing/2014/main" id="{51092F9B-327C-2108-B2A8-9BFFEE8F305C}"/>
              </a:ext>
            </a:extLst>
          </p:cNvPr>
          <p:cNvSpPr>
            <a:spLocks noGrp="1"/>
          </p:cNvSpPr>
          <p:nvPr>
            <p:ph idx="1"/>
          </p:nvPr>
        </p:nvSpPr>
        <p:spPr>
          <a:xfrm>
            <a:off x="838200" y="1825625"/>
            <a:ext cx="10515600" cy="4667250"/>
          </a:xfrm>
        </p:spPr>
        <p:txBody>
          <a:bodyPr>
            <a:normAutofit lnSpcReduction="10000"/>
          </a:bodyPr>
          <a:lstStyle/>
          <a:p>
            <a:pPr marL="0" indent="0">
              <a:buNone/>
            </a:pPr>
            <a:r>
              <a:rPr lang="sv-SE" dirty="0"/>
              <a:t>Tillgångar   </a:t>
            </a:r>
            <a:r>
              <a:rPr lang="sv-SE" dirty="0" err="1"/>
              <a:t>Kkr</a:t>
            </a:r>
            <a:r>
              <a:rPr lang="sv-SE" dirty="0"/>
              <a:t>                                                  2025               2024</a:t>
            </a:r>
          </a:p>
          <a:p>
            <a:pPr marL="0" indent="0">
              <a:buNone/>
            </a:pPr>
            <a:r>
              <a:rPr lang="sv-SE" dirty="0"/>
              <a:t>Materiella </a:t>
            </a:r>
            <a:r>
              <a:rPr lang="sv-SE" dirty="0" err="1"/>
              <a:t>anläggningstilgångar</a:t>
            </a:r>
            <a:r>
              <a:rPr lang="sv-SE" dirty="0"/>
              <a:t>         133 413         134 396               Kortfristiga fordringar                                       143                  138                     Kortfristiga placeringar                                    500                  500              Kassa och bank                                                   641                 704              Summa omsättningstillgångar            134 697         135 739</a:t>
            </a:r>
          </a:p>
          <a:p>
            <a:pPr marL="0" indent="0">
              <a:buNone/>
            </a:pPr>
            <a:r>
              <a:rPr lang="sv-SE" dirty="0"/>
              <a:t>Eget kapital                                                     95 623            95 597                                            Långa skulder, bank                                    25 966           18 690              Korta skulder bank                                      12 536            20 820                   Övriga korta skulder                                          572                  632              Summa skulder                                          134 697         135 739                 Soliditet                                                              71,0%            70,4%                                               </a:t>
            </a:r>
          </a:p>
        </p:txBody>
      </p:sp>
    </p:spTree>
    <p:extLst>
      <p:ext uri="{BB962C8B-B14F-4D97-AF65-F5344CB8AC3E}">
        <p14:creationId xmlns:p14="http://schemas.microsoft.com/office/powerpoint/2010/main" val="669217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237CB85-7CA3-3E5F-FFC2-43F776878F0A}"/>
              </a:ext>
            </a:extLst>
          </p:cNvPr>
          <p:cNvSpPr>
            <a:spLocks noGrp="1"/>
          </p:cNvSpPr>
          <p:nvPr>
            <p:ph type="title"/>
          </p:nvPr>
        </p:nvSpPr>
        <p:spPr/>
        <p:txBody>
          <a:bodyPr/>
          <a:lstStyle/>
          <a:p>
            <a:r>
              <a:rPr lang="sv-SE" dirty="0"/>
              <a:t>STYRELSENS ÅRSREDOVISNING</a:t>
            </a:r>
          </a:p>
        </p:txBody>
      </p:sp>
      <p:sp>
        <p:nvSpPr>
          <p:cNvPr id="3" name="Platshållare för innehåll 2">
            <a:extLst>
              <a:ext uri="{FF2B5EF4-FFF2-40B4-BE49-F238E27FC236}">
                <a16:creationId xmlns:a16="http://schemas.microsoft.com/office/drawing/2014/main" id="{87255072-0ED6-C978-633F-8F42675E503E}"/>
              </a:ext>
            </a:extLst>
          </p:cNvPr>
          <p:cNvSpPr>
            <a:spLocks noGrp="1"/>
          </p:cNvSpPr>
          <p:nvPr>
            <p:ph idx="1"/>
          </p:nvPr>
        </p:nvSpPr>
        <p:spPr/>
        <p:txBody>
          <a:bodyPr/>
          <a:lstStyle/>
          <a:p>
            <a:pPr marL="0" indent="0">
              <a:buNone/>
            </a:pPr>
            <a:r>
              <a:rPr lang="sv-SE" dirty="0"/>
              <a:t>Kassaflödesanalys, </a:t>
            </a:r>
            <a:r>
              <a:rPr lang="sv-SE" dirty="0" err="1"/>
              <a:t>Kkr</a:t>
            </a:r>
            <a:r>
              <a:rPr lang="sv-SE" dirty="0"/>
              <a:t>                                      2025          </a:t>
            </a:r>
            <a:r>
              <a:rPr lang="sv-SE" dirty="0" err="1"/>
              <a:t>Fg</a:t>
            </a:r>
            <a:r>
              <a:rPr lang="sv-SE" dirty="0"/>
              <a:t> År</a:t>
            </a:r>
          </a:p>
          <a:p>
            <a:pPr marL="0" indent="0">
              <a:buNone/>
            </a:pPr>
            <a:r>
              <a:rPr lang="sv-SE" dirty="0"/>
              <a:t>Kassaflöde från löpande verksamheten       944          724 Investeringsverksamheten                           -          0        -      0                                   Amortering av skulder                                     </a:t>
            </a:r>
            <a:r>
              <a:rPr lang="sv-SE" u="sng" dirty="0"/>
              <a:t>- 1 008</a:t>
            </a:r>
            <a:r>
              <a:rPr lang="sv-SE" dirty="0"/>
              <a:t>      </a:t>
            </a:r>
            <a:r>
              <a:rPr lang="sv-SE" u="sng" dirty="0"/>
              <a:t> - 758</a:t>
            </a:r>
            <a:r>
              <a:rPr lang="sv-SE" dirty="0"/>
              <a:t>                                                               Årets kassaflöde                                                -       64       -    34</a:t>
            </a:r>
          </a:p>
          <a:p>
            <a:pPr marL="0" indent="0">
              <a:buNone/>
            </a:pPr>
            <a:r>
              <a:rPr lang="sv-SE" dirty="0"/>
              <a:t>Likvida medel vid årets början                        1 205      1 239                   Likvida medel vid årets slut                              1 141      1 205</a:t>
            </a:r>
          </a:p>
        </p:txBody>
      </p:sp>
    </p:spTree>
    <p:extLst>
      <p:ext uri="{BB962C8B-B14F-4D97-AF65-F5344CB8AC3E}">
        <p14:creationId xmlns:p14="http://schemas.microsoft.com/office/powerpoint/2010/main" val="228883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EDA5C06A-806C-E945-5F85-EF8099169467}"/>
              </a:ext>
            </a:extLst>
          </p:cNvPr>
          <p:cNvGraphicFramePr>
            <a:graphicFrameLocks noGrp="1"/>
          </p:cNvGraphicFramePr>
          <p:nvPr>
            <p:extLst>
              <p:ext uri="{D42A27DB-BD31-4B8C-83A1-F6EECF244321}">
                <p14:modId xmlns:p14="http://schemas.microsoft.com/office/powerpoint/2010/main" val="1867842033"/>
              </p:ext>
            </p:extLst>
          </p:nvPr>
        </p:nvGraphicFramePr>
        <p:xfrm>
          <a:off x="1446963" y="813917"/>
          <a:ext cx="9907674" cy="5385915"/>
        </p:xfrm>
        <a:graphic>
          <a:graphicData uri="http://schemas.openxmlformats.org/drawingml/2006/table">
            <a:tbl>
              <a:tblPr firstRow="1" firstCol="1" bandRow="1">
                <a:tableStyleId>{5C22544A-7EE6-4342-B048-85BDC9FD1C3A}</a:tableStyleId>
              </a:tblPr>
              <a:tblGrid>
                <a:gridCol w="1107540">
                  <a:extLst>
                    <a:ext uri="{9D8B030D-6E8A-4147-A177-3AD203B41FA5}">
                      <a16:colId xmlns:a16="http://schemas.microsoft.com/office/drawing/2014/main" val="640712269"/>
                    </a:ext>
                  </a:extLst>
                </a:gridCol>
                <a:gridCol w="1645293">
                  <a:extLst>
                    <a:ext uri="{9D8B030D-6E8A-4147-A177-3AD203B41FA5}">
                      <a16:colId xmlns:a16="http://schemas.microsoft.com/office/drawing/2014/main" val="1565066021"/>
                    </a:ext>
                  </a:extLst>
                </a:gridCol>
                <a:gridCol w="2529578">
                  <a:extLst>
                    <a:ext uri="{9D8B030D-6E8A-4147-A177-3AD203B41FA5}">
                      <a16:colId xmlns:a16="http://schemas.microsoft.com/office/drawing/2014/main" val="579163448"/>
                    </a:ext>
                  </a:extLst>
                </a:gridCol>
                <a:gridCol w="1872430">
                  <a:extLst>
                    <a:ext uri="{9D8B030D-6E8A-4147-A177-3AD203B41FA5}">
                      <a16:colId xmlns:a16="http://schemas.microsoft.com/office/drawing/2014/main" val="803298964"/>
                    </a:ext>
                  </a:extLst>
                </a:gridCol>
                <a:gridCol w="2752833">
                  <a:extLst>
                    <a:ext uri="{9D8B030D-6E8A-4147-A177-3AD203B41FA5}">
                      <a16:colId xmlns:a16="http://schemas.microsoft.com/office/drawing/2014/main" val="3375723799"/>
                    </a:ext>
                  </a:extLst>
                </a:gridCol>
              </a:tblGrid>
              <a:tr h="1215914">
                <a:tc>
                  <a:txBody>
                    <a:bodyPr/>
                    <a:lstStyle/>
                    <a:p>
                      <a:pPr>
                        <a:buNone/>
                      </a:pPr>
                      <a:r>
                        <a:rPr lang="sv-SE" sz="1800">
                          <a:effectLst/>
                        </a:rPr>
                        <a:t> </a:t>
                      </a:r>
                      <a:endParaRPr lang="sv-SE" sz="1800">
                        <a:effectLst/>
                        <a:latin typeface="Aptos" panose="020B0004020202020204" pitchFamily="34" charset="0"/>
                        <a:ea typeface="Times New Roman" panose="02020603050405020304" pitchFamily="18" charset="0"/>
                        <a:cs typeface="Times New Roman" panose="02020603050405020304" pitchFamily="18" charset="0"/>
                      </a:endParaRPr>
                    </a:p>
                  </a:txBody>
                  <a:tcPr marL="0" marR="0" marT="0" marB="144145"/>
                </a:tc>
                <a:tc>
                  <a:txBody>
                    <a:bodyPr/>
                    <a:lstStyle/>
                    <a:p>
                      <a:pPr>
                        <a:buNone/>
                      </a:pPr>
                      <a:r>
                        <a:rPr lang="sv-SE" sz="1800">
                          <a:effectLst/>
                        </a:rPr>
                        <a:t>NYCKELTAL</a:t>
                      </a:r>
                      <a:endParaRPr lang="sv-SE" sz="1800">
                        <a:effectLst/>
                        <a:latin typeface="Aptos" panose="020B0004020202020204" pitchFamily="34" charset="0"/>
                        <a:ea typeface="Times New Roman" panose="02020603050405020304" pitchFamily="18" charset="0"/>
                        <a:cs typeface="Times New Roman" panose="02020603050405020304" pitchFamily="18" charset="0"/>
                      </a:endParaRPr>
                    </a:p>
                  </a:txBody>
                  <a:tcPr marL="0" marR="0" marT="0" marB="144145"/>
                </a:tc>
                <a:tc>
                  <a:txBody>
                    <a:bodyPr/>
                    <a:lstStyle/>
                    <a:p>
                      <a:pPr>
                        <a:buNone/>
                      </a:pPr>
                      <a:r>
                        <a:rPr lang="sv-SE" sz="1800">
                          <a:effectLst/>
                        </a:rPr>
                        <a:t>DEFINITION</a:t>
                      </a:r>
                      <a:endParaRPr lang="sv-SE" sz="1800">
                        <a:effectLst/>
                        <a:latin typeface="Aptos" panose="020B0004020202020204" pitchFamily="34" charset="0"/>
                        <a:ea typeface="Times New Roman" panose="02020603050405020304" pitchFamily="18" charset="0"/>
                        <a:cs typeface="Times New Roman" panose="02020603050405020304" pitchFamily="18" charset="0"/>
                      </a:endParaRPr>
                    </a:p>
                  </a:txBody>
                  <a:tcPr marL="0" marR="0" marT="0" marB="144145"/>
                </a:tc>
                <a:tc>
                  <a:txBody>
                    <a:bodyPr/>
                    <a:lstStyle/>
                    <a:p>
                      <a:pPr>
                        <a:buNone/>
                      </a:pPr>
                      <a:r>
                        <a:rPr lang="sv-SE" sz="1800">
                          <a:effectLst/>
                        </a:rPr>
                        <a:t>VARFÖR?</a:t>
                      </a:r>
                      <a:endParaRPr lang="sv-SE" sz="1800">
                        <a:effectLst/>
                        <a:latin typeface="Aptos" panose="020B0004020202020204" pitchFamily="34" charset="0"/>
                        <a:ea typeface="Times New Roman" panose="02020603050405020304" pitchFamily="18" charset="0"/>
                        <a:cs typeface="Times New Roman" panose="02020603050405020304" pitchFamily="18" charset="0"/>
                      </a:endParaRPr>
                    </a:p>
                  </a:txBody>
                  <a:tcPr marL="0" marR="0" marT="0" marB="144145"/>
                </a:tc>
                <a:tc>
                  <a:txBody>
                    <a:bodyPr/>
                    <a:lstStyle/>
                    <a:p>
                      <a:pPr>
                        <a:buNone/>
                      </a:pPr>
                      <a:r>
                        <a:rPr lang="sv-SE" sz="1800" dirty="0">
                          <a:effectLst/>
                        </a:rPr>
                        <a:t>RIKTVÄRDEN/SKALA</a:t>
                      </a:r>
                      <a:endParaRPr lang="sv-SE" sz="18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0" marR="0" marT="0" marB="144145"/>
                </a:tc>
                <a:extLst>
                  <a:ext uri="{0D108BD9-81ED-4DB2-BD59-A6C34878D82A}">
                    <a16:rowId xmlns:a16="http://schemas.microsoft.com/office/drawing/2014/main" val="2953777556"/>
                  </a:ext>
                </a:extLst>
              </a:tr>
              <a:tr h="3183340">
                <a:tc>
                  <a:txBody>
                    <a:bodyPr/>
                    <a:lstStyle/>
                    <a:p>
                      <a:pPr>
                        <a:buNone/>
                      </a:pPr>
                      <a:endParaRPr lang="sv-SE" sz="1800">
                        <a:effectLst/>
                        <a:latin typeface="Arial" panose="020B0604020202020204" pitchFamily="34" charset="0"/>
                        <a:ea typeface="Times New Roman" panose="02020603050405020304" pitchFamily="18" charset="0"/>
                        <a:cs typeface="Times New Roman" panose="02020603050405020304" pitchFamily="18" charset="0"/>
                      </a:endParaRPr>
                    </a:p>
                  </a:txBody>
                  <a:tcPr marL="53975" marR="5715" marT="53975" marB="0"/>
                </a:tc>
                <a:tc>
                  <a:txBody>
                    <a:bodyPr/>
                    <a:lstStyle/>
                    <a:p>
                      <a:pPr>
                        <a:lnSpc>
                          <a:spcPct val="115000"/>
                        </a:lnSpc>
                        <a:buNone/>
                      </a:pPr>
                      <a:r>
                        <a:rPr lang="sv-SE" sz="1800" b="1" dirty="0">
                          <a:effectLst/>
                        </a:rPr>
                        <a:t>Sparande</a:t>
                      </a:r>
                    </a:p>
                    <a:p>
                      <a:pPr>
                        <a:lnSpc>
                          <a:spcPct val="115000"/>
                        </a:lnSpc>
                        <a:buNone/>
                      </a:pPr>
                      <a:r>
                        <a:rPr lang="sv-SE" sz="1800" dirty="0">
                          <a:effectLst/>
                        </a:rPr>
                        <a:t>226 kr/kvm</a:t>
                      </a:r>
                    </a:p>
                    <a:p>
                      <a:pPr>
                        <a:lnSpc>
                          <a:spcPct val="115000"/>
                        </a:lnSpc>
                        <a:buNone/>
                      </a:pPr>
                      <a:r>
                        <a:rPr lang="sv-SE" sz="1800" dirty="0">
                          <a:effectLst/>
                        </a:rPr>
                        <a:t> </a:t>
                      </a:r>
                      <a:endParaRPr lang="sv-SE" sz="18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0"/>
                </a:tc>
                <a:tc>
                  <a:txBody>
                    <a:bodyPr/>
                    <a:lstStyle/>
                    <a:p>
                      <a:pPr>
                        <a:buNone/>
                      </a:pPr>
                      <a:r>
                        <a:rPr lang="sv-SE" sz="1800">
                          <a:effectLst/>
                        </a:rPr>
                        <a:t>Årets resultat + summan av avskrivningar + summan av kostnadsfört/planerat underhåll per kvm total yta (boyta + lokalyta)</a:t>
                      </a:r>
                      <a:endParaRPr lang="sv-SE" sz="180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0"/>
                </a:tc>
                <a:tc>
                  <a:txBody>
                    <a:bodyPr/>
                    <a:lstStyle/>
                    <a:p>
                      <a:pPr>
                        <a:buNone/>
                      </a:pPr>
                      <a:r>
                        <a:rPr lang="sv-SE" sz="1800">
                          <a:effectLst/>
                        </a:rPr>
                        <a:t>Ett sparande behövs för att klara framtida investeringsbehov eller kostnadsökningar.</a:t>
                      </a:r>
                      <a:endParaRPr lang="sv-SE" sz="180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0"/>
                </a:tc>
                <a:tc>
                  <a:txBody>
                    <a:bodyPr/>
                    <a:lstStyle/>
                    <a:p>
                      <a:pPr>
                        <a:buNone/>
                      </a:pPr>
                      <a:r>
                        <a:rPr lang="sv-SE" sz="1800">
                          <a:effectLst/>
                        </a:rPr>
                        <a:t>Högt = &gt; 301 kr/kvm </a:t>
                      </a:r>
                    </a:p>
                    <a:p>
                      <a:pPr>
                        <a:buNone/>
                      </a:pPr>
                      <a:r>
                        <a:rPr lang="sv-SE" sz="1800">
                          <a:effectLst/>
                        </a:rPr>
                        <a:t>Måttligt till hög = 201 – 300 kr/kvm </a:t>
                      </a:r>
                    </a:p>
                    <a:p>
                      <a:pPr>
                        <a:buNone/>
                      </a:pPr>
                      <a:r>
                        <a:rPr lang="sv-SE" sz="1800">
                          <a:effectLst/>
                        </a:rPr>
                        <a:t>Lågt till måttligt = 121 – 200 kr/kvm </a:t>
                      </a:r>
                    </a:p>
                    <a:p>
                      <a:pPr>
                        <a:buNone/>
                      </a:pPr>
                      <a:r>
                        <a:rPr lang="sv-SE" sz="1800">
                          <a:effectLst/>
                        </a:rPr>
                        <a:t>Mycket lågt = &lt; 120 kr/kvm </a:t>
                      </a:r>
                    </a:p>
                    <a:p>
                      <a:pPr>
                        <a:buNone/>
                      </a:pPr>
                      <a:r>
                        <a:rPr lang="sv-SE" sz="1800">
                          <a:effectLst/>
                        </a:rPr>
                        <a:t> </a:t>
                      </a:r>
                      <a:endParaRPr lang="sv-SE" sz="180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0"/>
                </a:tc>
                <a:extLst>
                  <a:ext uri="{0D108BD9-81ED-4DB2-BD59-A6C34878D82A}">
                    <a16:rowId xmlns:a16="http://schemas.microsoft.com/office/drawing/2014/main" val="4104575424"/>
                  </a:ext>
                </a:extLst>
              </a:tr>
              <a:tr h="986661">
                <a:tc gridSpan="5">
                  <a:txBody>
                    <a:bodyPr/>
                    <a:lstStyle/>
                    <a:p>
                      <a:pPr>
                        <a:buNone/>
                      </a:pPr>
                      <a:r>
                        <a:rPr lang="sv-SE" sz="1800" dirty="0">
                          <a:effectLst/>
                        </a:rPr>
                        <a:t>Styrelsens kommentarer</a:t>
                      </a:r>
                      <a:endParaRPr lang="sv-SE" sz="18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0" marR="0" marT="0" marB="0" anchor="b"/>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340207771"/>
                  </a:ext>
                </a:extLst>
              </a:tr>
            </a:tbl>
          </a:graphicData>
        </a:graphic>
      </p:graphicFrame>
    </p:spTree>
    <p:extLst>
      <p:ext uri="{BB962C8B-B14F-4D97-AF65-F5344CB8AC3E}">
        <p14:creationId xmlns:p14="http://schemas.microsoft.com/office/powerpoint/2010/main" val="790305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90B1531D-FE31-49BB-3493-BE9F794AA965}"/>
              </a:ext>
            </a:extLst>
          </p:cNvPr>
          <p:cNvGraphicFramePr>
            <a:graphicFrameLocks noGrp="1"/>
          </p:cNvGraphicFramePr>
          <p:nvPr>
            <p:extLst>
              <p:ext uri="{D42A27DB-BD31-4B8C-83A1-F6EECF244321}">
                <p14:modId xmlns:p14="http://schemas.microsoft.com/office/powerpoint/2010/main" val="3452270234"/>
              </p:ext>
            </p:extLst>
          </p:nvPr>
        </p:nvGraphicFramePr>
        <p:xfrm>
          <a:off x="1056752" y="263769"/>
          <a:ext cx="10428513" cy="6330461"/>
        </p:xfrm>
        <a:graphic>
          <a:graphicData uri="http://schemas.openxmlformats.org/drawingml/2006/table">
            <a:tbl>
              <a:tblPr firstRow="1" firstCol="1" bandRow="1">
                <a:tableStyleId>{5C22544A-7EE6-4342-B048-85BDC9FD1C3A}</a:tableStyleId>
              </a:tblPr>
              <a:tblGrid>
                <a:gridCol w="486740">
                  <a:extLst>
                    <a:ext uri="{9D8B030D-6E8A-4147-A177-3AD203B41FA5}">
                      <a16:colId xmlns:a16="http://schemas.microsoft.com/office/drawing/2014/main" val="820299475"/>
                    </a:ext>
                  </a:extLst>
                </a:gridCol>
                <a:gridCol w="1913910">
                  <a:extLst>
                    <a:ext uri="{9D8B030D-6E8A-4147-A177-3AD203B41FA5}">
                      <a16:colId xmlns:a16="http://schemas.microsoft.com/office/drawing/2014/main" val="3120697667"/>
                    </a:ext>
                  </a:extLst>
                </a:gridCol>
                <a:gridCol w="3006319">
                  <a:extLst>
                    <a:ext uri="{9D8B030D-6E8A-4147-A177-3AD203B41FA5}">
                      <a16:colId xmlns:a16="http://schemas.microsoft.com/office/drawing/2014/main" val="1610530589"/>
                    </a:ext>
                  </a:extLst>
                </a:gridCol>
                <a:gridCol w="2345589">
                  <a:extLst>
                    <a:ext uri="{9D8B030D-6E8A-4147-A177-3AD203B41FA5}">
                      <a16:colId xmlns:a16="http://schemas.microsoft.com/office/drawing/2014/main" val="2737457743"/>
                    </a:ext>
                  </a:extLst>
                </a:gridCol>
                <a:gridCol w="2675955">
                  <a:extLst>
                    <a:ext uri="{9D8B030D-6E8A-4147-A177-3AD203B41FA5}">
                      <a16:colId xmlns:a16="http://schemas.microsoft.com/office/drawing/2014/main" val="2271891784"/>
                    </a:ext>
                  </a:extLst>
                </a:gridCol>
              </a:tblGrid>
              <a:tr h="6330461">
                <a:tc>
                  <a:txBody>
                    <a:bodyPr/>
                    <a:lstStyle/>
                    <a:p>
                      <a:pPr>
                        <a:buNone/>
                      </a:pPr>
                      <a:endParaRPr lang="sv-SE" sz="2000">
                        <a:effectLst/>
                        <a:latin typeface="Arial" panose="020B06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lnSpc>
                          <a:spcPct val="115000"/>
                        </a:lnSpc>
                        <a:buNone/>
                      </a:pPr>
                      <a:r>
                        <a:rPr lang="sv-SE" sz="2000" b="1" dirty="0">
                          <a:effectLst/>
                        </a:rPr>
                        <a:t>Skuldsättning</a:t>
                      </a:r>
                    </a:p>
                    <a:p>
                      <a:pPr>
                        <a:lnSpc>
                          <a:spcPct val="115000"/>
                        </a:lnSpc>
                        <a:buNone/>
                      </a:pPr>
                      <a:r>
                        <a:rPr lang="sv-SE" sz="2000" dirty="0">
                          <a:effectLst/>
                        </a:rPr>
                        <a:t> 8.602 kr/kvm</a:t>
                      </a:r>
                    </a:p>
                    <a:p>
                      <a:pPr>
                        <a:lnSpc>
                          <a:spcPct val="115000"/>
                        </a:lnSpc>
                        <a:buNone/>
                      </a:pPr>
                      <a:r>
                        <a:rPr lang="sv-SE" sz="2000" dirty="0">
                          <a:effectLst/>
                        </a:rPr>
                        <a:t> </a:t>
                      </a:r>
                    </a:p>
                    <a:p>
                      <a:pPr>
                        <a:buNone/>
                      </a:pPr>
                      <a:r>
                        <a:rPr lang="sv-SE" sz="2000" dirty="0">
                          <a:effectLst/>
                        </a:rPr>
                        <a:t> </a:t>
                      </a:r>
                      <a:endParaRPr lang="sv-SE"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buNone/>
                      </a:pPr>
                      <a:r>
                        <a:rPr lang="sv-SE" sz="2000">
                          <a:effectLst/>
                        </a:rPr>
                        <a:t>Totala räntebärande skulder per kvm total yta (boyta + lokalyta)</a:t>
                      </a:r>
                    </a:p>
                    <a:p>
                      <a:pPr>
                        <a:buNone/>
                      </a:pPr>
                      <a:r>
                        <a:rPr lang="sv-SE" sz="2000">
                          <a:effectLst/>
                        </a:rPr>
                        <a:t> </a:t>
                      </a:r>
                      <a:endParaRPr lang="sv-SE" sz="200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lnSpc>
                          <a:spcPct val="120000"/>
                        </a:lnSpc>
                        <a:buNone/>
                      </a:pPr>
                      <a:r>
                        <a:rPr lang="sv-SE" sz="2000">
                          <a:effectLst/>
                        </a:rPr>
                        <a:t>Finansiering med lånat kapital är ett viktigt mått för att bedöma ytterligare handlingsutrymme och motståndskraft för kostnadsändringar och andra behov.</a:t>
                      </a:r>
                      <a:endParaRPr lang="sv-SE" sz="2000">
                        <a:solidFill>
                          <a:srgbClr val="000000"/>
                        </a:solidFill>
                        <a:effectLst/>
                        <a:latin typeface="NewsGothic"/>
                        <a:ea typeface="Times New Roman" panose="02020603050405020304" pitchFamily="18" charset="0"/>
                        <a:cs typeface="NewsGothic"/>
                      </a:endParaRPr>
                    </a:p>
                  </a:txBody>
                  <a:tcPr marL="53975" marR="5715" marT="53975" marB="53975"/>
                </a:tc>
                <a:tc>
                  <a:txBody>
                    <a:bodyPr/>
                    <a:lstStyle/>
                    <a:p>
                      <a:pPr>
                        <a:buNone/>
                      </a:pPr>
                      <a:r>
                        <a:rPr lang="sv-SE" sz="2000" dirty="0">
                          <a:effectLst/>
                        </a:rPr>
                        <a:t>Låg = &lt; 3 000 kr/kvm </a:t>
                      </a:r>
                    </a:p>
                    <a:p>
                      <a:pPr>
                        <a:buNone/>
                      </a:pPr>
                      <a:r>
                        <a:rPr lang="sv-SE" sz="2000" dirty="0">
                          <a:effectLst/>
                        </a:rPr>
                        <a:t>Normal = 3 001 – 8 000 kr/kvm </a:t>
                      </a:r>
                    </a:p>
                    <a:p>
                      <a:pPr>
                        <a:buNone/>
                      </a:pPr>
                      <a:r>
                        <a:rPr lang="sv-SE" sz="2000" dirty="0">
                          <a:effectLst/>
                        </a:rPr>
                        <a:t>Hög = 8 001 – 15 000 kr/kvm</a:t>
                      </a:r>
                    </a:p>
                    <a:p>
                      <a:pPr>
                        <a:buNone/>
                      </a:pPr>
                      <a:r>
                        <a:rPr lang="sv-SE" sz="2000" dirty="0">
                          <a:effectLst/>
                        </a:rPr>
                        <a:t>Mycket hög = &gt; 15 001 kr/kvm</a:t>
                      </a:r>
                    </a:p>
                    <a:p>
                      <a:pPr>
                        <a:buNone/>
                      </a:pPr>
                      <a:r>
                        <a:rPr lang="sv-SE" sz="2000" dirty="0">
                          <a:effectLst/>
                        </a:rPr>
                        <a:t> </a:t>
                      </a:r>
                      <a:endParaRPr lang="sv-SE"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extLst>
                  <a:ext uri="{0D108BD9-81ED-4DB2-BD59-A6C34878D82A}">
                    <a16:rowId xmlns:a16="http://schemas.microsoft.com/office/drawing/2014/main" val="1806047114"/>
                  </a:ext>
                </a:extLst>
              </a:tr>
            </a:tbl>
          </a:graphicData>
        </a:graphic>
      </p:graphicFrame>
    </p:spTree>
    <p:extLst>
      <p:ext uri="{BB962C8B-B14F-4D97-AF65-F5344CB8AC3E}">
        <p14:creationId xmlns:p14="http://schemas.microsoft.com/office/powerpoint/2010/main" val="130312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077A2A2D-9C98-5850-DF92-40880E65FF1A}"/>
              </a:ext>
            </a:extLst>
          </p:cNvPr>
          <p:cNvGraphicFramePr>
            <a:graphicFrameLocks noGrp="1"/>
          </p:cNvGraphicFramePr>
          <p:nvPr>
            <p:extLst>
              <p:ext uri="{D42A27DB-BD31-4B8C-83A1-F6EECF244321}">
                <p14:modId xmlns:p14="http://schemas.microsoft.com/office/powerpoint/2010/main" val="9241055"/>
              </p:ext>
            </p:extLst>
          </p:nvPr>
        </p:nvGraphicFramePr>
        <p:xfrm>
          <a:off x="1416817" y="193430"/>
          <a:ext cx="10389995" cy="5926016"/>
        </p:xfrm>
        <a:graphic>
          <a:graphicData uri="http://schemas.openxmlformats.org/drawingml/2006/table">
            <a:tbl>
              <a:tblPr firstRow="1" firstCol="1" bandRow="1">
                <a:tableStyleId>{5C22544A-7EE6-4342-B048-85BDC9FD1C3A}</a:tableStyleId>
              </a:tblPr>
              <a:tblGrid>
                <a:gridCol w="103631">
                  <a:extLst>
                    <a:ext uri="{9D8B030D-6E8A-4147-A177-3AD203B41FA5}">
                      <a16:colId xmlns:a16="http://schemas.microsoft.com/office/drawing/2014/main" val="3368222263"/>
                    </a:ext>
                  </a:extLst>
                </a:gridCol>
                <a:gridCol w="2960339">
                  <a:extLst>
                    <a:ext uri="{9D8B030D-6E8A-4147-A177-3AD203B41FA5}">
                      <a16:colId xmlns:a16="http://schemas.microsoft.com/office/drawing/2014/main" val="4150255430"/>
                    </a:ext>
                  </a:extLst>
                </a:gridCol>
                <a:gridCol w="2590100">
                  <a:extLst>
                    <a:ext uri="{9D8B030D-6E8A-4147-A177-3AD203B41FA5}">
                      <a16:colId xmlns:a16="http://schemas.microsoft.com/office/drawing/2014/main" val="1626841440"/>
                    </a:ext>
                  </a:extLst>
                </a:gridCol>
                <a:gridCol w="1917230">
                  <a:extLst>
                    <a:ext uri="{9D8B030D-6E8A-4147-A177-3AD203B41FA5}">
                      <a16:colId xmlns:a16="http://schemas.microsoft.com/office/drawing/2014/main" val="3157580381"/>
                    </a:ext>
                  </a:extLst>
                </a:gridCol>
                <a:gridCol w="2818695">
                  <a:extLst>
                    <a:ext uri="{9D8B030D-6E8A-4147-A177-3AD203B41FA5}">
                      <a16:colId xmlns:a16="http://schemas.microsoft.com/office/drawing/2014/main" val="277810368"/>
                    </a:ext>
                  </a:extLst>
                </a:gridCol>
              </a:tblGrid>
              <a:tr h="5926016">
                <a:tc>
                  <a:txBody>
                    <a:bodyPr/>
                    <a:lstStyle/>
                    <a:p>
                      <a:pPr>
                        <a:buNone/>
                      </a:pPr>
                      <a:endParaRPr lang="sv-SE"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lnSpc>
                          <a:spcPct val="115000"/>
                        </a:lnSpc>
                        <a:buNone/>
                      </a:pPr>
                      <a:r>
                        <a:rPr lang="sv-SE" sz="2400" dirty="0">
                          <a:effectLst/>
                        </a:rPr>
                        <a:t>Räntekänslighet</a:t>
                      </a:r>
                    </a:p>
                    <a:p>
                      <a:pPr>
                        <a:lnSpc>
                          <a:spcPct val="115000"/>
                        </a:lnSpc>
                        <a:buNone/>
                      </a:pPr>
                      <a:r>
                        <a:rPr lang="sv-SE" sz="2400" dirty="0">
                          <a:effectLst/>
                        </a:rPr>
                        <a:t>11 % </a:t>
                      </a:r>
                      <a:endParaRPr lang="sv-SE" sz="24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lnSpc>
                          <a:spcPct val="120000"/>
                        </a:lnSpc>
                        <a:buNone/>
                      </a:pPr>
                      <a:r>
                        <a:rPr lang="sv-SE" sz="2400" dirty="0">
                          <a:effectLst/>
                        </a:rPr>
                        <a:t>1 procentenhets ränteförändring av de totala räntebärande skulderna delat med de totala årsavgifterna</a:t>
                      </a:r>
                    </a:p>
                    <a:p>
                      <a:pPr>
                        <a:lnSpc>
                          <a:spcPct val="120000"/>
                        </a:lnSpc>
                        <a:buNone/>
                      </a:pPr>
                      <a:r>
                        <a:rPr lang="sv-SE" sz="2400" dirty="0">
                          <a:effectLst/>
                        </a:rPr>
                        <a:t> </a:t>
                      </a:r>
                      <a:endParaRPr lang="sv-SE" sz="2400" dirty="0">
                        <a:solidFill>
                          <a:srgbClr val="000000"/>
                        </a:solidFill>
                        <a:effectLst/>
                        <a:latin typeface="NewsGothic"/>
                        <a:ea typeface="Times New Roman" panose="02020603050405020304" pitchFamily="18" charset="0"/>
                        <a:cs typeface="NewsGothic"/>
                      </a:endParaRPr>
                    </a:p>
                  </a:txBody>
                  <a:tcPr marL="53975" marR="5715" marT="53975" marB="53975"/>
                </a:tc>
                <a:tc>
                  <a:txBody>
                    <a:bodyPr/>
                    <a:lstStyle/>
                    <a:p>
                      <a:pPr>
                        <a:buNone/>
                      </a:pPr>
                      <a:r>
                        <a:rPr lang="sv-SE" sz="2400" dirty="0">
                          <a:effectLst/>
                        </a:rPr>
                        <a:t>Det är viktigt att veta om föreningens </a:t>
                      </a:r>
                      <a:br>
                        <a:rPr lang="sv-SE" sz="2400" dirty="0">
                          <a:effectLst/>
                        </a:rPr>
                      </a:br>
                      <a:r>
                        <a:rPr lang="sv-SE" sz="2400" dirty="0">
                          <a:effectLst/>
                        </a:rPr>
                        <a:t>ekonomi är känslig för</a:t>
                      </a:r>
                      <a:br>
                        <a:rPr lang="sv-SE" sz="2400" dirty="0">
                          <a:effectLst/>
                        </a:rPr>
                      </a:br>
                      <a:r>
                        <a:rPr lang="sv-SE" sz="2400" dirty="0">
                          <a:effectLst/>
                        </a:rPr>
                        <a:t>ränteförändringar. Beskriver hur höjda räntor kan påverka årsavgifterna – allt annat lika.</a:t>
                      </a:r>
                      <a:endParaRPr lang="sv-SE" sz="24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buNone/>
                      </a:pPr>
                      <a:r>
                        <a:rPr lang="sv-SE" sz="2400" dirty="0">
                          <a:effectLst/>
                        </a:rPr>
                        <a:t>Låg = &lt; 5 %</a:t>
                      </a:r>
                    </a:p>
                    <a:p>
                      <a:pPr>
                        <a:buNone/>
                      </a:pPr>
                      <a:r>
                        <a:rPr lang="sv-SE" sz="2400" dirty="0">
                          <a:effectLst/>
                        </a:rPr>
                        <a:t>Normal = 5 – 9 %</a:t>
                      </a:r>
                    </a:p>
                    <a:p>
                      <a:pPr>
                        <a:buNone/>
                      </a:pPr>
                      <a:r>
                        <a:rPr lang="sv-SE" sz="2400" dirty="0">
                          <a:effectLst/>
                        </a:rPr>
                        <a:t>Hög = 9 – 15 %</a:t>
                      </a:r>
                    </a:p>
                    <a:p>
                      <a:pPr>
                        <a:buNone/>
                      </a:pPr>
                      <a:r>
                        <a:rPr lang="sv-SE" sz="2400" dirty="0">
                          <a:effectLst/>
                        </a:rPr>
                        <a:t>Väldigt hög = &gt; 15 %</a:t>
                      </a:r>
                      <a:endParaRPr lang="sv-SE" sz="24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extLst>
                  <a:ext uri="{0D108BD9-81ED-4DB2-BD59-A6C34878D82A}">
                    <a16:rowId xmlns:a16="http://schemas.microsoft.com/office/drawing/2014/main" val="3155452128"/>
                  </a:ext>
                </a:extLst>
              </a:tr>
            </a:tbl>
          </a:graphicData>
        </a:graphic>
      </p:graphicFrame>
    </p:spTree>
    <p:extLst>
      <p:ext uri="{BB962C8B-B14F-4D97-AF65-F5344CB8AC3E}">
        <p14:creationId xmlns:p14="http://schemas.microsoft.com/office/powerpoint/2010/main" val="3527754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967A9796-1DE2-4D35-F7BA-0ACFB494071E}"/>
              </a:ext>
            </a:extLst>
          </p:cNvPr>
          <p:cNvGraphicFramePr>
            <a:graphicFrameLocks noGrp="1"/>
          </p:cNvGraphicFramePr>
          <p:nvPr>
            <p:extLst>
              <p:ext uri="{D42A27DB-BD31-4B8C-83A1-F6EECF244321}">
                <p14:modId xmlns:p14="http://schemas.microsoft.com/office/powerpoint/2010/main" val="1470126775"/>
              </p:ext>
            </p:extLst>
          </p:nvPr>
        </p:nvGraphicFramePr>
        <p:xfrm>
          <a:off x="582804" y="974121"/>
          <a:ext cx="10741688" cy="4909757"/>
        </p:xfrm>
        <a:graphic>
          <a:graphicData uri="http://schemas.openxmlformats.org/drawingml/2006/table">
            <a:tbl>
              <a:tblPr firstRow="1" firstCol="1" bandRow="1">
                <a:tableStyleId>{5C22544A-7EE6-4342-B048-85BDC9FD1C3A}</a:tableStyleId>
              </a:tblPr>
              <a:tblGrid>
                <a:gridCol w="221369">
                  <a:extLst>
                    <a:ext uri="{9D8B030D-6E8A-4147-A177-3AD203B41FA5}">
                      <a16:colId xmlns:a16="http://schemas.microsoft.com/office/drawing/2014/main" val="2960054739"/>
                    </a:ext>
                  </a:extLst>
                </a:gridCol>
                <a:gridCol w="2763192">
                  <a:extLst>
                    <a:ext uri="{9D8B030D-6E8A-4147-A177-3AD203B41FA5}">
                      <a16:colId xmlns:a16="http://schemas.microsoft.com/office/drawing/2014/main" val="2420018995"/>
                    </a:ext>
                  </a:extLst>
                </a:gridCol>
                <a:gridCol w="2742515">
                  <a:extLst>
                    <a:ext uri="{9D8B030D-6E8A-4147-A177-3AD203B41FA5}">
                      <a16:colId xmlns:a16="http://schemas.microsoft.com/office/drawing/2014/main" val="1112694419"/>
                    </a:ext>
                  </a:extLst>
                </a:gridCol>
                <a:gridCol w="2030050">
                  <a:extLst>
                    <a:ext uri="{9D8B030D-6E8A-4147-A177-3AD203B41FA5}">
                      <a16:colId xmlns:a16="http://schemas.microsoft.com/office/drawing/2014/main" val="772663552"/>
                    </a:ext>
                  </a:extLst>
                </a:gridCol>
                <a:gridCol w="2984562">
                  <a:extLst>
                    <a:ext uri="{9D8B030D-6E8A-4147-A177-3AD203B41FA5}">
                      <a16:colId xmlns:a16="http://schemas.microsoft.com/office/drawing/2014/main" val="1519405864"/>
                    </a:ext>
                  </a:extLst>
                </a:gridCol>
              </a:tblGrid>
              <a:tr h="4602145">
                <a:tc>
                  <a:txBody>
                    <a:bodyPr/>
                    <a:lstStyle/>
                    <a:p>
                      <a:pPr>
                        <a:buNone/>
                      </a:pPr>
                      <a:endParaRPr lang="sv-SE"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lnSpc>
                          <a:spcPct val="115000"/>
                        </a:lnSpc>
                        <a:buNone/>
                      </a:pPr>
                      <a:r>
                        <a:rPr lang="sv-SE" sz="2400" b="1" dirty="0">
                          <a:effectLst/>
                        </a:rPr>
                        <a:t>Energikostnad</a:t>
                      </a:r>
                    </a:p>
                    <a:p>
                      <a:pPr>
                        <a:lnSpc>
                          <a:spcPct val="115000"/>
                        </a:lnSpc>
                        <a:buNone/>
                      </a:pPr>
                      <a:r>
                        <a:rPr lang="sv-SE" sz="2400" dirty="0">
                          <a:effectLst/>
                        </a:rPr>
                        <a:t>121 kr/kvm</a:t>
                      </a:r>
                      <a:endParaRPr lang="sv-SE" sz="24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lnSpc>
                          <a:spcPct val="120000"/>
                        </a:lnSpc>
                        <a:buNone/>
                      </a:pPr>
                      <a:r>
                        <a:rPr lang="sv-SE" sz="2400" dirty="0">
                          <a:effectLst/>
                        </a:rPr>
                        <a:t>Totala kostnader för vatten + värme + el per kvm total yta (boyta + lokalyta)</a:t>
                      </a:r>
                    </a:p>
                    <a:p>
                      <a:pPr>
                        <a:lnSpc>
                          <a:spcPct val="120000"/>
                        </a:lnSpc>
                        <a:buNone/>
                      </a:pPr>
                      <a:r>
                        <a:rPr lang="sv-SE" sz="2400" dirty="0">
                          <a:effectLst/>
                        </a:rPr>
                        <a:t> </a:t>
                      </a:r>
                      <a:endParaRPr lang="sv-SE" sz="2400" dirty="0">
                        <a:solidFill>
                          <a:srgbClr val="000000"/>
                        </a:solidFill>
                        <a:effectLst/>
                        <a:latin typeface="NewsGothic"/>
                        <a:ea typeface="Times New Roman" panose="02020603050405020304" pitchFamily="18" charset="0"/>
                        <a:cs typeface="NewsGothic"/>
                      </a:endParaRPr>
                    </a:p>
                  </a:txBody>
                  <a:tcPr marL="53975" marR="5715" marT="53975" marB="53975"/>
                </a:tc>
                <a:tc>
                  <a:txBody>
                    <a:bodyPr/>
                    <a:lstStyle/>
                    <a:p>
                      <a:pPr>
                        <a:buNone/>
                      </a:pPr>
                      <a:r>
                        <a:rPr lang="sv-SE" sz="2400" dirty="0">
                          <a:effectLst/>
                        </a:rPr>
                        <a:t>Ger en ingång till att diskutera energi- och resurseffektivitet i föreningen.</a:t>
                      </a:r>
                      <a:endParaRPr lang="sv-SE" sz="24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lnSpc>
                          <a:spcPct val="120000"/>
                        </a:lnSpc>
                        <a:buNone/>
                      </a:pPr>
                      <a:r>
                        <a:rPr lang="sv-SE" sz="2400" dirty="0">
                          <a:effectLst/>
                        </a:rPr>
                        <a:t>Ett riktmärke för en normal energikostnad är i dagsläget </a:t>
                      </a:r>
                      <a:br>
                        <a:rPr lang="sv-SE" sz="2400" dirty="0">
                          <a:effectLst/>
                        </a:rPr>
                      </a:br>
                      <a:r>
                        <a:rPr lang="sv-SE" sz="2400" dirty="0">
                          <a:effectLst/>
                        </a:rPr>
                        <a:t>cirka 200 kr/kvm. Men många faktorer kan påverka – både i byggnaden och externt, t ex energipriserna.</a:t>
                      </a:r>
                    </a:p>
                    <a:p>
                      <a:pPr>
                        <a:lnSpc>
                          <a:spcPct val="120000"/>
                        </a:lnSpc>
                        <a:buNone/>
                      </a:pPr>
                      <a:r>
                        <a:rPr lang="sv-SE" sz="2400" dirty="0">
                          <a:effectLst/>
                        </a:rPr>
                        <a:t> </a:t>
                      </a:r>
                      <a:endParaRPr lang="sv-SE" sz="2400" dirty="0">
                        <a:solidFill>
                          <a:srgbClr val="000000"/>
                        </a:solidFill>
                        <a:effectLst/>
                        <a:latin typeface="NewsGothic"/>
                        <a:ea typeface="Times New Roman" panose="02020603050405020304" pitchFamily="18" charset="0"/>
                        <a:cs typeface="NewsGothic"/>
                      </a:endParaRPr>
                    </a:p>
                  </a:txBody>
                  <a:tcPr marL="53975" marR="5715" marT="53975" marB="53975"/>
                </a:tc>
                <a:extLst>
                  <a:ext uri="{0D108BD9-81ED-4DB2-BD59-A6C34878D82A}">
                    <a16:rowId xmlns:a16="http://schemas.microsoft.com/office/drawing/2014/main" val="3095770252"/>
                  </a:ext>
                </a:extLst>
              </a:tr>
            </a:tbl>
          </a:graphicData>
        </a:graphic>
      </p:graphicFrame>
    </p:spTree>
    <p:extLst>
      <p:ext uri="{BB962C8B-B14F-4D97-AF65-F5344CB8AC3E}">
        <p14:creationId xmlns:p14="http://schemas.microsoft.com/office/powerpoint/2010/main" val="510788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B45D78-6FBB-A269-5D78-66B7E8CF68BF}"/>
              </a:ext>
            </a:extLst>
          </p:cNvPr>
          <p:cNvSpPr>
            <a:spLocks noGrp="1"/>
          </p:cNvSpPr>
          <p:nvPr>
            <p:ph type="title"/>
          </p:nvPr>
        </p:nvSpPr>
        <p:spPr>
          <a:xfrm>
            <a:off x="838200" y="365125"/>
            <a:ext cx="10515600" cy="1460500"/>
          </a:xfrm>
        </p:spPr>
        <p:txBody>
          <a:bodyPr/>
          <a:lstStyle/>
          <a:p>
            <a:r>
              <a:rPr lang="sv-SE" dirty="0"/>
              <a:t>FÖRENINGSSTÄMMANS ÖPPNANDE</a:t>
            </a:r>
          </a:p>
        </p:txBody>
      </p:sp>
      <p:sp>
        <p:nvSpPr>
          <p:cNvPr id="3" name="Platshållare för innehåll 2">
            <a:extLst>
              <a:ext uri="{FF2B5EF4-FFF2-40B4-BE49-F238E27FC236}">
                <a16:creationId xmlns:a16="http://schemas.microsoft.com/office/drawing/2014/main" id="{B56D8FBF-6680-0F71-5E8A-1923973EE2AE}"/>
              </a:ext>
            </a:extLst>
          </p:cNvPr>
          <p:cNvSpPr>
            <a:spLocks noGrp="1"/>
          </p:cNvSpPr>
          <p:nvPr>
            <p:ph idx="1"/>
          </p:nvPr>
        </p:nvSpPr>
        <p:spPr/>
        <p:txBody>
          <a:bodyPr/>
          <a:lstStyle/>
          <a:p>
            <a:pPr marL="0" indent="0" algn="just">
              <a:buNone/>
            </a:pPr>
            <a:r>
              <a:rPr lang="sv-SE" sz="4000" dirty="0"/>
              <a:t>Styrelsen har utgjorts av: </a:t>
            </a:r>
          </a:p>
          <a:p>
            <a:pPr marL="0" indent="0">
              <a:buNone/>
            </a:pPr>
            <a:r>
              <a:rPr lang="sv-SE" sz="4000" dirty="0"/>
              <a:t>Ulf Gustavsson, ordförande                                                                                 Per Holmgren, vice ordförande                                                                   Martin Carlsson, sekreterare                                                                       Maria </a:t>
            </a:r>
            <a:r>
              <a:rPr lang="sv-SE" sz="4000" dirty="0" err="1"/>
              <a:t>Arheden</a:t>
            </a:r>
            <a:r>
              <a:rPr lang="sv-SE" sz="4000" dirty="0"/>
              <a:t>, ledamot                                                                              Håkan Sagerström, ledamot                                                                    Johanna </a:t>
            </a:r>
            <a:r>
              <a:rPr lang="sv-SE" sz="4000" dirty="0" err="1"/>
              <a:t>Ingelasdotter</a:t>
            </a:r>
            <a:r>
              <a:rPr lang="sv-SE" sz="4000" dirty="0"/>
              <a:t>, suppleant </a:t>
            </a:r>
          </a:p>
          <a:p>
            <a:endParaRPr lang="sv-SE" dirty="0"/>
          </a:p>
        </p:txBody>
      </p:sp>
    </p:spTree>
    <p:extLst>
      <p:ext uri="{BB962C8B-B14F-4D97-AF65-F5344CB8AC3E}">
        <p14:creationId xmlns:p14="http://schemas.microsoft.com/office/powerpoint/2010/main" val="2010503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DE60B136-75C9-0CFB-EB74-BF1D29A738CB}"/>
              </a:ext>
            </a:extLst>
          </p:cNvPr>
          <p:cNvGraphicFramePr>
            <a:graphicFrameLocks noGrp="1"/>
          </p:cNvGraphicFramePr>
          <p:nvPr>
            <p:extLst>
              <p:ext uri="{D42A27DB-BD31-4B8C-83A1-F6EECF244321}">
                <p14:modId xmlns:p14="http://schemas.microsoft.com/office/powerpoint/2010/main" val="4103759205"/>
              </p:ext>
            </p:extLst>
          </p:nvPr>
        </p:nvGraphicFramePr>
        <p:xfrm>
          <a:off x="1052624" y="218143"/>
          <a:ext cx="10696354" cy="6448471"/>
        </p:xfrm>
        <a:graphic>
          <a:graphicData uri="http://schemas.openxmlformats.org/drawingml/2006/table">
            <a:tbl>
              <a:tblPr firstRow="1" firstCol="1" bandRow="1">
                <a:tableStyleId>{5C22544A-7EE6-4342-B048-85BDC9FD1C3A}</a:tableStyleId>
              </a:tblPr>
              <a:tblGrid>
                <a:gridCol w="228887">
                  <a:extLst>
                    <a:ext uri="{9D8B030D-6E8A-4147-A177-3AD203B41FA5}">
                      <a16:colId xmlns:a16="http://schemas.microsoft.com/office/drawing/2014/main" val="3557438552"/>
                    </a:ext>
                  </a:extLst>
                </a:gridCol>
                <a:gridCol w="1994352">
                  <a:extLst>
                    <a:ext uri="{9D8B030D-6E8A-4147-A177-3AD203B41FA5}">
                      <a16:colId xmlns:a16="http://schemas.microsoft.com/office/drawing/2014/main" val="1435438639"/>
                    </a:ext>
                  </a:extLst>
                </a:gridCol>
                <a:gridCol w="2905068">
                  <a:extLst>
                    <a:ext uri="{9D8B030D-6E8A-4147-A177-3AD203B41FA5}">
                      <a16:colId xmlns:a16="http://schemas.microsoft.com/office/drawing/2014/main" val="3652870892"/>
                    </a:ext>
                  </a:extLst>
                </a:gridCol>
                <a:gridCol w="3400587">
                  <a:extLst>
                    <a:ext uri="{9D8B030D-6E8A-4147-A177-3AD203B41FA5}">
                      <a16:colId xmlns:a16="http://schemas.microsoft.com/office/drawing/2014/main" val="801994759"/>
                    </a:ext>
                  </a:extLst>
                </a:gridCol>
                <a:gridCol w="2167460">
                  <a:extLst>
                    <a:ext uri="{9D8B030D-6E8A-4147-A177-3AD203B41FA5}">
                      <a16:colId xmlns:a16="http://schemas.microsoft.com/office/drawing/2014/main" val="56517978"/>
                    </a:ext>
                  </a:extLst>
                </a:gridCol>
              </a:tblGrid>
              <a:tr h="6448471">
                <a:tc>
                  <a:txBody>
                    <a:bodyPr/>
                    <a:lstStyle/>
                    <a:p>
                      <a:pPr>
                        <a:buNone/>
                      </a:pPr>
                      <a:endParaRPr lang="sv-SE" sz="2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lnSpc>
                          <a:spcPct val="115000"/>
                        </a:lnSpc>
                        <a:buNone/>
                      </a:pPr>
                      <a:r>
                        <a:rPr lang="sv-SE" sz="2000" dirty="0">
                          <a:effectLst/>
                        </a:rPr>
                        <a:t>Årsavgift </a:t>
                      </a:r>
                    </a:p>
                    <a:p>
                      <a:pPr>
                        <a:lnSpc>
                          <a:spcPct val="115000"/>
                        </a:lnSpc>
                        <a:buNone/>
                      </a:pPr>
                      <a:r>
                        <a:rPr lang="sv-SE" sz="2000" dirty="0">
                          <a:effectLst/>
                        </a:rPr>
                        <a:t>992 kr/kvm</a:t>
                      </a:r>
                      <a:endParaRPr lang="sv-SE"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tc>
                  <a:txBody>
                    <a:bodyPr/>
                    <a:lstStyle/>
                    <a:p>
                      <a:pPr>
                        <a:lnSpc>
                          <a:spcPct val="120000"/>
                        </a:lnSpc>
                        <a:buNone/>
                      </a:pPr>
                      <a:r>
                        <a:rPr lang="sv-SE" sz="2000" dirty="0">
                          <a:effectLst/>
                        </a:rPr>
                        <a:t>Totala årsavgifter per kvm total boyta (Bostadsrättsytan)</a:t>
                      </a:r>
                    </a:p>
                    <a:p>
                      <a:pPr>
                        <a:lnSpc>
                          <a:spcPct val="120000"/>
                        </a:lnSpc>
                        <a:buNone/>
                      </a:pPr>
                      <a:r>
                        <a:rPr lang="sv-SE" sz="2000" dirty="0">
                          <a:effectLst/>
                        </a:rPr>
                        <a:t> </a:t>
                      </a:r>
                    </a:p>
                    <a:p>
                      <a:pPr>
                        <a:lnSpc>
                          <a:spcPct val="120000"/>
                        </a:lnSpc>
                        <a:buNone/>
                      </a:pPr>
                      <a:r>
                        <a:rPr lang="sv-SE" sz="2000" dirty="0">
                          <a:effectLst/>
                        </a:rPr>
                        <a:t> </a:t>
                      </a:r>
                      <a:endParaRPr lang="sv-SE" sz="2000" dirty="0">
                        <a:solidFill>
                          <a:srgbClr val="000000"/>
                        </a:solidFill>
                        <a:effectLst/>
                        <a:latin typeface="NewsGothic"/>
                        <a:ea typeface="Times New Roman" panose="02020603050405020304" pitchFamily="18" charset="0"/>
                        <a:cs typeface="NewsGothic"/>
                      </a:endParaRPr>
                    </a:p>
                  </a:txBody>
                  <a:tcPr marL="53975" marR="5715" marT="53975" marB="53975"/>
                </a:tc>
                <a:tc>
                  <a:txBody>
                    <a:bodyPr/>
                    <a:lstStyle/>
                    <a:p>
                      <a:pPr>
                        <a:lnSpc>
                          <a:spcPct val="120000"/>
                        </a:lnSpc>
                        <a:buNone/>
                      </a:pPr>
                      <a:r>
                        <a:rPr lang="sv-SE" sz="2000" dirty="0">
                          <a:effectLst/>
                        </a:rPr>
                        <a:t>Årsavgiften påverkar den enskilde medlemmens månadskostnad och värdet på bostadsrätten. Därför är det viktigt att bedöma om årsavgiften ligger rätt i förhållande till de andra nyckeltalen – om det finns en risk att den är för låg.</a:t>
                      </a:r>
                      <a:endParaRPr lang="sv-SE" sz="2000" dirty="0">
                        <a:solidFill>
                          <a:srgbClr val="000000"/>
                        </a:solidFill>
                        <a:effectLst/>
                        <a:latin typeface="NewsGothic"/>
                        <a:ea typeface="Times New Roman" panose="02020603050405020304" pitchFamily="18" charset="0"/>
                        <a:cs typeface="NewsGothic"/>
                      </a:endParaRPr>
                    </a:p>
                  </a:txBody>
                  <a:tcPr marL="53975" marR="5715" marT="53975" marB="53975"/>
                </a:tc>
                <a:tc>
                  <a:txBody>
                    <a:bodyPr/>
                    <a:lstStyle/>
                    <a:p>
                      <a:pPr>
                        <a:buNone/>
                      </a:pPr>
                      <a:r>
                        <a:rPr lang="sv-SE" sz="2000" dirty="0">
                          <a:effectLst/>
                        </a:rPr>
                        <a:t>Bör värderas utifrån risken för framtida höjningar.</a:t>
                      </a:r>
                      <a:endParaRPr lang="sv-SE" sz="2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53975" marR="5715" marT="53975" marB="53975"/>
                </a:tc>
                <a:extLst>
                  <a:ext uri="{0D108BD9-81ED-4DB2-BD59-A6C34878D82A}">
                    <a16:rowId xmlns:a16="http://schemas.microsoft.com/office/drawing/2014/main" val="614578914"/>
                  </a:ext>
                </a:extLst>
              </a:tr>
            </a:tbl>
          </a:graphicData>
        </a:graphic>
      </p:graphicFrame>
    </p:spTree>
    <p:extLst>
      <p:ext uri="{BB962C8B-B14F-4D97-AF65-F5344CB8AC3E}">
        <p14:creationId xmlns:p14="http://schemas.microsoft.com/office/powerpoint/2010/main" val="26141280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EC7061-2517-A2CA-98F3-D070092A496D}"/>
              </a:ext>
            </a:extLst>
          </p:cNvPr>
          <p:cNvSpPr>
            <a:spLocks noGrp="1"/>
          </p:cNvSpPr>
          <p:nvPr>
            <p:ph type="title"/>
          </p:nvPr>
        </p:nvSpPr>
        <p:spPr/>
        <p:txBody>
          <a:bodyPr/>
          <a:lstStyle/>
          <a:p>
            <a:r>
              <a:rPr lang="sv-SE" dirty="0"/>
              <a:t>Revisionsberättelse</a:t>
            </a:r>
          </a:p>
        </p:txBody>
      </p:sp>
      <p:sp>
        <p:nvSpPr>
          <p:cNvPr id="3" name="Platshållare för innehåll 2">
            <a:extLst>
              <a:ext uri="{FF2B5EF4-FFF2-40B4-BE49-F238E27FC236}">
                <a16:creationId xmlns:a16="http://schemas.microsoft.com/office/drawing/2014/main" id="{8BA0A71D-68DB-AF5C-5EDB-5101040B03A9}"/>
              </a:ext>
            </a:extLst>
          </p:cNvPr>
          <p:cNvSpPr>
            <a:spLocks noGrp="1"/>
          </p:cNvSpPr>
          <p:nvPr>
            <p:ph idx="1"/>
          </p:nvPr>
        </p:nvSpPr>
        <p:spPr/>
        <p:txBody>
          <a:bodyPr>
            <a:normAutofit lnSpcReduction="10000"/>
          </a:bodyPr>
          <a:lstStyle/>
          <a:p>
            <a:pPr marL="0" indent="0">
              <a:buNone/>
            </a:pPr>
            <a:r>
              <a:rPr lang="sv-SE" sz="3600" dirty="0"/>
              <a:t>Revisionsberättelsen finns efter noterna Revisionsberättelsen är ren (standardformuleringen) Revisorn uttalar:                                                    Årsredovisningen följer gällande lagar            Tillstyrker att resultat- och balansräkning fastställs Tillstyrker att resultatet behandlas enligt styrelsens förslag                                                                                Tillstyrker att styrelsen beviljas ansvarsfrihet för räkenskapsåret </a:t>
            </a:r>
          </a:p>
        </p:txBody>
      </p:sp>
    </p:spTree>
    <p:extLst>
      <p:ext uri="{BB962C8B-B14F-4D97-AF65-F5344CB8AC3E}">
        <p14:creationId xmlns:p14="http://schemas.microsoft.com/office/powerpoint/2010/main" val="2362833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B715F9-4CEB-593D-C073-17BF6A05276E}"/>
              </a:ext>
            </a:extLst>
          </p:cNvPr>
          <p:cNvSpPr>
            <a:spLocks noGrp="1"/>
          </p:cNvSpPr>
          <p:nvPr>
            <p:ph type="title"/>
          </p:nvPr>
        </p:nvSpPr>
        <p:spPr/>
        <p:txBody>
          <a:bodyPr/>
          <a:lstStyle/>
          <a:p>
            <a:r>
              <a:rPr lang="sv-SE" dirty="0"/>
              <a:t>BESLUT OM FASTSTÄLLANDE AV RESULTAT- OCH BALANSRÄKNING</a:t>
            </a:r>
          </a:p>
        </p:txBody>
      </p:sp>
      <p:sp>
        <p:nvSpPr>
          <p:cNvPr id="3" name="Platshållare för innehåll 2">
            <a:extLst>
              <a:ext uri="{FF2B5EF4-FFF2-40B4-BE49-F238E27FC236}">
                <a16:creationId xmlns:a16="http://schemas.microsoft.com/office/drawing/2014/main" id="{18EAC280-A22E-459A-DC47-D5F72DD275E5}"/>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r>
              <a:rPr lang="sv-SE" sz="3600" dirty="0"/>
              <a:t>Revisorn tillstyrker att stämman fastställer resultat- och balansräkning </a:t>
            </a:r>
          </a:p>
        </p:txBody>
      </p:sp>
    </p:spTree>
    <p:extLst>
      <p:ext uri="{BB962C8B-B14F-4D97-AF65-F5344CB8AC3E}">
        <p14:creationId xmlns:p14="http://schemas.microsoft.com/office/powerpoint/2010/main" val="3458410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14BEE2-7BE5-DA22-E164-9AE10E52B066}"/>
              </a:ext>
            </a:extLst>
          </p:cNvPr>
          <p:cNvSpPr>
            <a:spLocks noGrp="1"/>
          </p:cNvSpPr>
          <p:nvPr>
            <p:ph type="title"/>
          </p:nvPr>
        </p:nvSpPr>
        <p:spPr/>
        <p:txBody>
          <a:bodyPr/>
          <a:lstStyle/>
          <a:p>
            <a:r>
              <a:rPr lang="sv-SE" dirty="0"/>
              <a:t>BESLUT OM ANSVARSFRIHET FÖR STYRELSEN</a:t>
            </a:r>
          </a:p>
        </p:txBody>
      </p:sp>
      <p:sp>
        <p:nvSpPr>
          <p:cNvPr id="3" name="Platshållare för innehåll 2">
            <a:extLst>
              <a:ext uri="{FF2B5EF4-FFF2-40B4-BE49-F238E27FC236}">
                <a16:creationId xmlns:a16="http://schemas.microsoft.com/office/drawing/2014/main" id="{87A7A37F-B9BA-BA5E-E349-03C3262B24B7}"/>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r>
              <a:rPr lang="sv-SE" sz="4400" dirty="0"/>
              <a:t>Revisorn tillstyrker att stämman ger styrelsen ansvarsfrihet för räkenskapsåret </a:t>
            </a:r>
          </a:p>
        </p:txBody>
      </p:sp>
    </p:spTree>
    <p:extLst>
      <p:ext uri="{BB962C8B-B14F-4D97-AF65-F5344CB8AC3E}">
        <p14:creationId xmlns:p14="http://schemas.microsoft.com/office/powerpoint/2010/main" val="22636588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8A2AB1-A68A-2BEA-3D25-9108717C8576}"/>
              </a:ext>
            </a:extLst>
          </p:cNvPr>
          <p:cNvSpPr>
            <a:spLocks noGrp="1"/>
          </p:cNvSpPr>
          <p:nvPr>
            <p:ph type="title"/>
          </p:nvPr>
        </p:nvSpPr>
        <p:spPr/>
        <p:txBody>
          <a:bodyPr/>
          <a:lstStyle/>
          <a:p>
            <a:r>
              <a:rPr lang="sv-SE" dirty="0"/>
              <a:t>BESLUT I ANLEDNING AV FÖRENINGENS VINST ELLER FÖRLUST</a:t>
            </a:r>
          </a:p>
        </p:txBody>
      </p:sp>
      <p:sp>
        <p:nvSpPr>
          <p:cNvPr id="3" name="Platshållare för innehåll 2">
            <a:extLst>
              <a:ext uri="{FF2B5EF4-FFF2-40B4-BE49-F238E27FC236}">
                <a16:creationId xmlns:a16="http://schemas.microsoft.com/office/drawing/2014/main" id="{EBC60431-AAAA-6396-2511-E36CA4984EA3}"/>
              </a:ext>
            </a:extLst>
          </p:cNvPr>
          <p:cNvSpPr>
            <a:spLocks noGrp="1"/>
          </p:cNvSpPr>
          <p:nvPr>
            <p:ph idx="1"/>
          </p:nvPr>
        </p:nvSpPr>
        <p:spPr/>
        <p:txBody>
          <a:bodyPr/>
          <a:lstStyle/>
          <a:p>
            <a:pPr marL="0" indent="0">
              <a:buNone/>
            </a:pPr>
            <a:endParaRPr lang="sv-SE" dirty="0"/>
          </a:p>
          <a:p>
            <a:pPr marL="0" indent="0">
              <a:buNone/>
            </a:pPr>
            <a:endParaRPr lang="sv-SE" sz="3200" dirty="0"/>
          </a:p>
          <a:p>
            <a:pPr marL="0" indent="0">
              <a:buNone/>
            </a:pPr>
            <a:r>
              <a:rPr lang="sv-SE" sz="3200" dirty="0"/>
              <a:t>Styrelsens förslag finns på sidan 3 i årsredovisningen         Balanserat resultat                                   - 2 155 167 kr                            Årets resultat                                                        26 365 kr                Balanseras i ny räkning                           - 2 128 802 kr </a:t>
            </a:r>
          </a:p>
        </p:txBody>
      </p:sp>
    </p:spTree>
    <p:extLst>
      <p:ext uri="{BB962C8B-B14F-4D97-AF65-F5344CB8AC3E}">
        <p14:creationId xmlns:p14="http://schemas.microsoft.com/office/powerpoint/2010/main" val="2559586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6186E7-A7AF-4F81-5980-9727528ABF33}"/>
              </a:ext>
            </a:extLst>
          </p:cNvPr>
          <p:cNvSpPr>
            <a:spLocks noGrp="1"/>
          </p:cNvSpPr>
          <p:nvPr>
            <p:ph type="title"/>
          </p:nvPr>
        </p:nvSpPr>
        <p:spPr/>
        <p:txBody>
          <a:bodyPr/>
          <a:lstStyle/>
          <a:p>
            <a:r>
              <a:rPr lang="sv-SE" dirty="0"/>
              <a:t>Beslut om Styrelsens arvoden</a:t>
            </a:r>
          </a:p>
        </p:txBody>
      </p:sp>
      <p:sp>
        <p:nvSpPr>
          <p:cNvPr id="3" name="Platshållare för innehåll 2">
            <a:extLst>
              <a:ext uri="{FF2B5EF4-FFF2-40B4-BE49-F238E27FC236}">
                <a16:creationId xmlns:a16="http://schemas.microsoft.com/office/drawing/2014/main" id="{0B2D2B72-AA30-6ECA-E8B4-387839F4BB37}"/>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r>
              <a:rPr lang="sv-SE" sz="3600" dirty="0"/>
              <a:t>Styrelsens arvode utgår med 1 inkomstbasbelopp      2026: 83 400</a:t>
            </a:r>
          </a:p>
          <a:p>
            <a:pPr marL="0" indent="0">
              <a:buNone/>
            </a:pPr>
            <a:r>
              <a:rPr lang="sv-SE" sz="3600" dirty="0"/>
              <a:t>Beloppet får fördelas fritt enligt styrelsens egna beslut.</a:t>
            </a:r>
          </a:p>
        </p:txBody>
      </p:sp>
    </p:spTree>
    <p:extLst>
      <p:ext uri="{BB962C8B-B14F-4D97-AF65-F5344CB8AC3E}">
        <p14:creationId xmlns:p14="http://schemas.microsoft.com/office/powerpoint/2010/main" val="18962258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BE0E59-ECA8-F1C5-BB3B-C3A9A59C66B6}"/>
              </a:ext>
            </a:extLst>
          </p:cNvPr>
          <p:cNvSpPr>
            <a:spLocks noGrp="1"/>
          </p:cNvSpPr>
          <p:nvPr>
            <p:ph type="title"/>
          </p:nvPr>
        </p:nvSpPr>
        <p:spPr/>
        <p:txBody>
          <a:bodyPr/>
          <a:lstStyle/>
          <a:p>
            <a:r>
              <a:rPr lang="sv-SE" dirty="0"/>
              <a:t>BESLUT OM ANTAL STYRELSELEDAMÖTER OCH SUPPLEANTER</a:t>
            </a:r>
          </a:p>
        </p:txBody>
      </p:sp>
      <p:sp>
        <p:nvSpPr>
          <p:cNvPr id="3" name="Platshållare för innehåll 2">
            <a:extLst>
              <a:ext uri="{FF2B5EF4-FFF2-40B4-BE49-F238E27FC236}">
                <a16:creationId xmlns:a16="http://schemas.microsoft.com/office/drawing/2014/main" id="{2521625C-0955-0A14-D999-9D94BDA604DF}"/>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r>
              <a:rPr lang="sv-SE" sz="4000" dirty="0"/>
              <a:t>Valberedningen föreslår att styrelsen ska bestå av 5 ledamöter och 1 suppleant.</a:t>
            </a:r>
          </a:p>
        </p:txBody>
      </p:sp>
    </p:spTree>
    <p:extLst>
      <p:ext uri="{BB962C8B-B14F-4D97-AF65-F5344CB8AC3E}">
        <p14:creationId xmlns:p14="http://schemas.microsoft.com/office/powerpoint/2010/main" val="42465484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7024FE-5633-9A3C-E6D4-A6FE02FFA194}"/>
              </a:ext>
            </a:extLst>
          </p:cNvPr>
          <p:cNvSpPr>
            <a:spLocks noGrp="1"/>
          </p:cNvSpPr>
          <p:nvPr>
            <p:ph type="title"/>
          </p:nvPr>
        </p:nvSpPr>
        <p:spPr/>
        <p:txBody>
          <a:bodyPr/>
          <a:lstStyle/>
          <a:p>
            <a:r>
              <a:rPr lang="sv-SE" dirty="0"/>
              <a:t>VAL AV STYRELSELEDAMÖTER OCH SUPPLEANTER</a:t>
            </a:r>
          </a:p>
        </p:txBody>
      </p:sp>
      <p:sp>
        <p:nvSpPr>
          <p:cNvPr id="3" name="Platshållare för innehåll 2">
            <a:extLst>
              <a:ext uri="{FF2B5EF4-FFF2-40B4-BE49-F238E27FC236}">
                <a16:creationId xmlns:a16="http://schemas.microsoft.com/office/drawing/2014/main" id="{33712E6A-0E31-4DF3-2BBC-97E16B661A31}"/>
              </a:ext>
            </a:extLst>
          </p:cNvPr>
          <p:cNvSpPr>
            <a:spLocks noGrp="1"/>
          </p:cNvSpPr>
          <p:nvPr>
            <p:ph idx="1"/>
          </p:nvPr>
        </p:nvSpPr>
        <p:spPr/>
        <p:txBody>
          <a:bodyPr>
            <a:normAutofit/>
          </a:bodyPr>
          <a:lstStyle/>
          <a:p>
            <a:pPr marL="0" indent="0">
              <a:buNone/>
            </a:pPr>
            <a:r>
              <a:rPr lang="sv-SE" sz="4000" dirty="0"/>
              <a:t>Mandattiden utgår för följande ledamöter:                                           Maria </a:t>
            </a:r>
            <a:r>
              <a:rPr lang="sv-SE" sz="4000" dirty="0" err="1"/>
              <a:t>Arheden</a:t>
            </a:r>
            <a:r>
              <a:rPr lang="sv-SE" sz="4000" dirty="0"/>
              <a:t>, Per Holmgren och Håkan Sagerström</a:t>
            </a:r>
          </a:p>
          <a:p>
            <a:pPr marL="0" indent="0">
              <a:buNone/>
            </a:pPr>
            <a:r>
              <a:rPr lang="sv-SE" sz="4000" dirty="0"/>
              <a:t>Valberedningens förslag: Då samtliga 3 sagt sig vara villiga att ställa upp för en ny mandat-period föreslås omval på 2 år för samtliga. </a:t>
            </a:r>
          </a:p>
        </p:txBody>
      </p:sp>
    </p:spTree>
    <p:extLst>
      <p:ext uri="{BB962C8B-B14F-4D97-AF65-F5344CB8AC3E}">
        <p14:creationId xmlns:p14="http://schemas.microsoft.com/office/powerpoint/2010/main" val="12605704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1ABDD7-7A73-E4F0-3B3D-C5A80712DDBF}"/>
              </a:ext>
            </a:extLst>
          </p:cNvPr>
          <p:cNvSpPr>
            <a:spLocks noGrp="1"/>
          </p:cNvSpPr>
          <p:nvPr>
            <p:ph type="title"/>
          </p:nvPr>
        </p:nvSpPr>
        <p:spPr/>
        <p:txBody>
          <a:bodyPr/>
          <a:lstStyle/>
          <a:p>
            <a:r>
              <a:rPr lang="sv-SE" dirty="0"/>
              <a:t>VAL AV STYRELSEORDFÖRANDE</a:t>
            </a:r>
          </a:p>
        </p:txBody>
      </p:sp>
      <p:sp>
        <p:nvSpPr>
          <p:cNvPr id="3" name="Platshållare för innehåll 2">
            <a:extLst>
              <a:ext uri="{FF2B5EF4-FFF2-40B4-BE49-F238E27FC236}">
                <a16:creationId xmlns:a16="http://schemas.microsoft.com/office/drawing/2014/main" id="{6AADB09C-F58F-1CC8-D45C-A15EFF103CC0}"/>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r>
              <a:rPr lang="sv-SE" sz="5400" dirty="0"/>
              <a:t>Valberedningen föreslår att Ulf Gustavsson ges nytt förtroende på 1 år</a:t>
            </a:r>
          </a:p>
        </p:txBody>
      </p:sp>
    </p:spTree>
    <p:extLst>
      <p:ext uri="{BB962C8B-B14F-4D97-AF65-F5344CB8AC3E}">
        <p14:creationId xmlns:p14="http://schemas.microsoft.com/office/powerpoint/2010/main" val="13031314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8AC705-3D4B-B59D-DB07-5CC7BEF6D3D8}"/>
              </a:ext>
            </a:extLst>
          </p:cNvPr>
          <p:cNvSpPr>
            <a:spLocks noGrp="1"/>
          </p:cNvSpPr>
          <p:nvPr>
            <p:ph type="title"/>
          </p:nvPr>
        </p:nvSpPr>
        <p:spPr/>
        <p:txBody>
          <a:bodyPr/>
          <a:lstStyle/>
          <a:p>
            <a:r>
              <a:rPr lang="sv-SE" dirty="0"/>
              <a:t>VAL AV REVISOR</a:t>
            </a:r>
          </a:p>
        </p:txBody>
      </p:sp>
      <p:sp>
        <p:nvSpPr>
          <p:cNvPr id="3" name="Platshållare för innehåll 2">
            <a:extLst>
              <a:ext uri="{FF2B5EF4-FFF2-40B4-BE49-F238E27FC236}">
                <a16:creationId xmlns:a16="http://schemas.microsoft.com/office/drawing/2014/main" id="{A9777CC4-8FA3-C5F4-DD52-643E68C849A0}"/>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r>
              <a:rPr lang="sv-SE" sz="4000" dirty="0"/>
              <a:t>Styrelsen föreslår att </a:t>
            </a:r>
            <a:r>
              <a:rPr lang="sv-SE" sz="4000" dirty="0" err="1"/>
              <a:t>Azets</a:t>
            </a:r>
            <a:r>
              <a:rPr lang="sv-SE" sz="4000" dirty="0"/>
              <a:t> Revision och Rådgivning AB väljs som revisor ytterligare 1 år.</a:t>
            </a:r>
          </a:p>
        </p:txBody>
      </p:sp>
    </p:spTree>
    <p:extLst>
      <p:ext uri="{BB962C8B-B14F-4D97-AF65-F5344CB8AC3E}">
        <p14:creationId xmlns:p14="http://schemas.microsoft.com/office/powerpoint/2010/main" val="210284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98B14BF-3EC3-0538-2756-D3918AA85007}"/>
              </a:ext>
            </a:extLst>
          </p:cNvPr>
          <p:cNvSpPr>
            <a:spLocks noGrp="1"/>
          </p:cNvSpPr>
          <p:nvPr>
            <p:ph type="title"/>
          </p:nvPr>
        </p:nvSpPr>
        <p:spPr/>
        <p:txBody>
          <a:bodyPr/>
          <a:lstStyle/>
          <a:p>
            <a:r>
              <a:rPr lang="sv-SE" dirty="0"/>
              <a:t>FÖRENINGSSTÄMMANS ÖPPNANDE</a:t>
            </a:r>
          </a:p>
        </p:txBody>
      </p:sp>
      <p:sp>
        <p:nvSpPr>
          <p:cNvPr id="3" name="Platshållare för innehåll 2">
            <a:extLst>
              <a:ext uri="{FF2B5EF4-FFF2-40B4-BE49-F238E27FC236}">
                <a16:creationId xmlns:a16="http://schemas.microsoft.com/office/drawing/2014/main" id="{FEBCE234-D5FA-A73F-8E3A-38DE9BD7693E}"/>
              </a:ext>
            </a:extLst>
          </p:cNvPr>
          <p:cNvSpPr>
            <a:spLocks noGrp="1"/>
          </p:cNvSpPr>
          <p:nvPr>
            <p:ph idx="1"/>
          </p:nvPr>
        </p:nvSpPr>
        <p:spPr>
          <a:xfrm>
            <a:off x="838200" y="1825625"/>
            <a:ext cx="10960510" cy="4351338"/>
          </a:xfrm>
        </p:spPr>
        <p:txBody>
          <a:bodyPr>
            <a:normAutofit/>
          </a:bodyPr>
          <a:lstStyle/>
          <a:p>
            <a:pPr marL="0" indent="0">
              <a:buNone/>
            </a:pPr>
            <a:r>
              <a:rPr lang="sv-SE" sz="4000" dirty="0"/>
              <a:t>Styrelsen ansvarar för den löpande förvaltningen. Innebärande bland annat att:                                        ansvara för och besluta om föreningens ekonomi träffa avtal med leverantörer                              besluta om underhåll utifrån underhållsansvaret enligt stadgarna </a:t>
            </a:r>
          </a:p>
        </p:txBody>
      </p:sp>
    </p:spTree>
    <p:extLst>
      <p:ext uri="{BB962C8B-B14F-4D97-AF65-F5344CB8AC3E}">
        <p14:creationId xmlns:p14="http://schemas.microsoft.com/office/powerpoint/2010/main" val="444587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1E40EE-824B-5432-4FE2-5F47704E78A9}"/>
              </a:ext>
            </a:extLst>
          </p:cNvPr>
          <p:cNvSpPr>
            <a:spLocks noGrp="1"/>
          </p:cNvSpPr>
          <p:nvPr>
            <p:ph type="title"/>
          </p:nvPr>
        </p:nvSpPr>
        <p:spPr/>
        <p:txBody>
          <a:bodyPr/>
          <a:lstStyle/>
          <a:p>
            <a:r>
              <a:rPr lang="sv-SE" dirty="0"/>
              <a:t>VAL AV VALBEREDNING</a:t>
            </a:r>
          </a:p>
        </p:txBody>
      </p:sp>
      <p:sp>
        <p:nvSpPr>
          <p:cNvPr id="3" name="Platshållare för innehåll 2">
            <a:extLst>
              <a:ext uri="{FF2B5EF4-FFF2-40B4-BE49-F238E27FC236}">
                <a16:creationId xmlns:a16="http://schemas.microsoft.com/office/drawing/2014/main" id="{58EE6836-C2FE-1F51-A5CB-99ED785A2919}"/>
              </a:ext>
            </a:extLst>
          </p:cNvPr>
          <p:cNvSpPr>
            <a:spLocks noGrp="1"/>
          </p:cNvSpPr>
          <p:nvPr>
            <p:ph idx="1"/>
          </p:nvPr>
        </p:nvSpPr>
        <p:spPr/>
        <p:txBody>
          <a:bodyPr/>
          <a:lstStyle/>
          <a:p>
            <a:pPr marL="0" indent="0">
              <a:buNone/>
            </a:pPr>
            <a:endParaRPr lang="sv-SE" dirty="0"/>
          </a:p>
          <a:p>
            <a:pPr marL="0" indent="0">
              <a:buNone/>
            </a:pPr>
            <a:r>
              <a:rPr lang="sv-SE" sz="4400" dirty="0"/>
              <a:t>Styrelsen föreslår att följande 3 väljs till valberedning:                                                   Marie Holmgren, hus nr 2                                                                               Mats </a:t>
            </a:r>
            <a:r>
              <a:rPr lang="sv-SE" sz="4400" dirty="0" err="1"/>
              <a:t>Lassén</a:t>
            </a:r>
            <a:r>
              <a:rPr lang="sv-SE" sz="4400" dirty="0"/>
              <a:t>, hus nr 4                                                                                    Tomas Nygren, hus nr 6</a:t>
            </a:r>
          </a:p>
        </p:txBody>
      </p:sp>
    </p:spTree>
    <p:extLst>
      <p:ext uri="{BB962C8B-B14F-4D97-AF65-F5344CB8AC3E}">
        <p14:creationId xmlns:p14="http://schemas.microsoft.com/office/powerpoint/2010/main" val="25872574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87FDA682-381B-4C75-2448-573DF6A54DB0}"/>
              </a:ext>
            </a:extLst>
          </p:cNvPr>
          <p:cNvSpPr txBox="1"/>
          <p:nvPr/>
        </p:nvSpPr>
        <p:spPr>
          <a:xfrm>
            <a:off x="1613491" y="905171"/>
            <a:ext cx="7126472" cy="4154984"/>
          </a:xfrm>
          <a:prstGeom prst="rect">
            <a:avLst/>
          </a:prstGeom>
          <a:noFill/>
        </p:spPr>
        <p:txBody>
          <a:bodyPr wrap="square">
            <a:spAutoFit/>
          </a:bodyPr>
          <a:lstStyle/>
          <a:p>
            <a:r>
              <a:rPr lang="sv-SE" sz="4800" dirty="0"/>
              <a:t>FÖRENINGSSTÄMMANS AVSLUTANDE</a:t>
            </a:r>
          </a:p>
          <a:p>
            <a:endParaRPr lang="sv-SE" sz="4800" dirty="0"/>
          </a:p>
          <a:p>
            <a:r>
              <a:rPr lang="sv-SE" sz="4000" dirty="0"/>
              <a:t>Eventuella frågor</a:t>
            </a:r>
          </a:p>
          <a:p>
            <a:endParaRPr lang="sv-SE" sz="4000" dirty="0"/>
          </a:p>
          <a:p>
            <a:r>
              <a:rPr lang="sv-SE" sz="4000" dirty="0"/>
              <a:t>Tack för allas deltagande!!</a:t>
            </a:r>
          </a:p>
        </p:txBody>
      </p:sp>
    </p:spTree>
    <p:extLst>
      <p:ext uri="{BB962C8B-B14F-4D97-AF65-F5344CB8AC3E}">
        <p14:creationId xmlns:p14="http://schemas.microsoft.com/office/powerpoint/2010/main" val="3186377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D09CB2-7507-1994-CFED-3E5302F3EA7C}"/>
              </a:ext>
            </a:extLst>
          </p:cNvPr>
          <p:cNvSpPr>
            <a:spLocks noGrp="1"/>
          </p:cNvSpPr>
          <p:nvPr>
            <p:ph type="title"/>
          </p:nvPr>
        </p:nvSpPr>
        <p:spPr/>
        <p:txBody>
          <a:bodyPr/>
          <a:lstStyle/>
          <a:p>
            <a:r>
              <a:rPr lang="sv-SE" dirty="0"/>
              <a:t>Upprättande av röstlängd</a:t>
            </a:r>
          </a:p>
        </p:txBody>
      </p:sp>
      <p:sp>
        <p:nvSpPr>
          <p:cNvPr id="3" name="Platshållare för innehåll 2">
            <a:extLst>
              <a:ext uri="{FF2B5EF4-FFF2-40B4-BE49-F238E27FC236}">
                <a16:creationId xmlns:a16="http://schemas.microsoft.com/office/drawing/2014/main" id="{E0B2920B-8E4B-3B03-AFDE-2D7AA4DAF5C0}"/>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endParaRPr lang="sv-SE" dirty="0"/>
          </a:p>
          <a:p>
            <a:pPr marL="0" indent="0">
              <a:buNone/>
            </a:pPr>
            <a:r>
              <a:rPr lang="sv-SE" sz="4000" dirty="0"/>
              <a:t>Samtliga avprickade medlemmar uppläses.</a:t>
            </a:r>
          </a:p>
        </p:txBody>
      </p:sp>
    </p:spTree>
    <p:extLst>
      <p:ext uri="{BB962C8B-B14F-4D97-AF65-F5344CB8AC3E}">
        <p14:creationId xmlns:p14="http://schemas.microsoft.com/office/powerpoint/2010/main" val="214353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EF28A8-4513-6877-638F-0948C25F8B27}"/>
              </a:ext>
            </a:extLst>
          </p:cNvPr>
          <p:cNvSpPr>
            <a:spLocks noGrp="1"/>
          </p:cNvSpPr>
          <p:nvPr>
            <p:ph type="title"/>
          </p:nvPr>
        </p:nvSpPr>
        <p:spPr/>
        <p:txBody>
          <a:bodyPr/>
          <a:lstStyle/>
          <a:p>
            <a:r>
              <a:rPr lang="sv-SE" dirty="0"/>
              <a:t>VAL AV STÄMMOORDFÖRANDE</a:t>
            </a:r>
          </a:p>
        </p:txBody>
      </p:sp>
      <p:sp>
        <p:nvSpPr>
          <p:cNvPr id="3" name="Platshållare för innehåll 2">
            <a:extLst>
              <a:ext uri="{FF2B5EF4-FFF2-40B4-BE49-F238E27FC236}">
                <a16:creationId xmlns:a16="http://schemas.microsoft.com/office/drawing/2014/main" id="{C7079076-2828-7AF1-1191-55844645A073}"/>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endParaRPr lang="sv-SE" dirty="0"/>
          </a:p>
          <a:p>
            <a:pPr marL="0" indent="0">
              <a:buNone/>
            </a:pPr>
            <a:r>
              <a:rPr lang="sv-SE" sz="4400" dirty="0"/>
              <a:t>Styrelsen föreslår Per </a:t>
            </a:r>
            <a:r>
              <a:rPr lang="sv-SE" sz="4400" dirty="0" err="1"/>
              <a:t>Arheden</a:t>
            </a:r>
            <a:endParaRPr lang="sv-SE" sz="4400" dirty="0"/>
          </a:p>
        </p:txBody>
      </p:sp>
    </p:spTree>
    <p:extLst>
      <p:ext uri="{BB962C8B-B14F-4D97-AF65-F5344CB8AC3E}">
        <p14:creationId xmlns:p14="http://schemas.microsoft.com/office/powerpoint/2010/main" val="397531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C38FED-1C83-07AC-BF6F-D79CCBE34D25}"/>
              </a:ext>
            </a:extLst>
          </p:cNvPr>
          <p:cNvSpPr>
            <a:spLocks noGrp="1"/>
          </p:cNvSpPr>
          <p:nvPr>
            <p:ph type="title"/>
          </p:nvPr>
        </p:nvSpPr>
        <p:spPr/>
        <p:txBody>
          <a:bodyPr/>
          <a:lstStyle/>
          <a:p>
            <a:r>
              <a:rPr lang="sv-SE" dirty="0"/>
              <a:t>Ordförandens val av sekreterare</a:t>
            </a:r>
          </a:p>
        </p:txBody>
      </p:sp>
      <p:sp>
        <p:nvSpPr>
          <p:cNvPr id="3" name="Platshållare för innehåll 2">
            <a:extLst>
              <a:ext uri="{FF2B5EF4-FFF2-40B4-BE49-F238E27FC236}">
                <a16:creationId xmlns:a16="http://schemas.microsoft.com/office/drawing/2014/main" id="{F88FAB8B-0417-5ECE-C77A-2D511D272F6B}"/>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endParaRPr lang="sv-SE" dirty="0"/>
          </a:p>
          <a:p>
            <a:pPr marL="0" indent="0">
              <a:buNone/>
            </a:pPr>
            <a:r>
              <a:rPr lang="sv-SE" sz="4400" dirty="0"/>
              <a:t>Ordförande föreslår Martin Carlsson</a:t>
            </a:r>
          </a:p>
        </p:txBody>
      </p:sp>
    </p:spTree>
    <p:extLst>
      <p:ext uri="{BB962C8B-B14F-4D97-AF65-F5344CB8AC3E}">
        <p14:creationId xmlns:p14="http://schemas.microsoft.com/office/powerpoint/2010/main" val="1226702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C77A5F-932D-F0F8-7699-C8BFFFF53C0F}"/>
              </a:ext>
            </a:extLst>
          </p:cNvPr>
          <p:cNvSpPr>
            <a:spLocks noGrp="1"/>
          </p:cNvSpPr>
          <p:nvPr>
            <p:ph type="title"/>
          </p:nvPr>
        </p:nvSpPr>
        <p:spPr/>
        <p:txBody>
          <a:bodyPr/>
          <a:lstStyle/>
          <a:p>
            <a:r>
              <a:rPr lang="sv-SE" dirty="0"/>
              <a:t>GODKÄNNANDE AV DAGORDNINGEN</a:t>
            </a:r>
          </a:p>
        </p:txBody>
      </p:sp>
      <p:sp>
        <p:nvSpPr>
          <p:cNvPr id="3" name="Platshållare för innehåll 2">
            <a:extLst>
              <a:ext uri="{FF2B5EF4-FFF2-40B4-BE49-F238E27FC236}">
                <a16:creationId xmlns:a16="http://schemas.microsoft.com/office/drawing/2014/main" id="{95FCEDF5-C84E-217A-3C14-A04434CDC5E7}"/>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endParaRPr lang="sv-SE" dirty="0"/>
          </a:p>
          <a:p>
            <a:pPr marL="0" indent="0">
              <a:buNone/>
            </a:pPr>
            <a:r>
              <a:rPr lang="sv-SE" sz="4400" dirty="0"/>
              <a:t>Den utsända dagordningen uppfyller kraven i stadgarna </a:t>
            </a:r>
          </a:p>
        </p:txBody>
      </p:sp>
    </p:spTree>
    <p:extLst>
      <p:ext uri="{BB962C8B-B14F-4D97-AF65-F5344CB8AC3E}">
        <p14:creationId xmlns:p14="http://schemas.microsoft.com/office/powerpoint/2010/main" val="2462326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92F121-8E0D-9FD2-7353-7EDE2E05B550}"/>
              </a:ext>
            </a:extLst>
          </p:cNvPr>
          <p:cNvSpPr>
            <a:spLocks noGrp="1"/>
          </p:cNvSpPr>
          <p:nvPr>
            <p:ph type="title"/>
          </p:nvPr>
        </p:nvSpPr>
        <p:spPr/>
        <p:txBody>
          <a:bodyPr/>
          <a:lstStyle/>
          <a:p>
            <a:r>
              <a:rPr lang="sv-SE" dirty="0"/>
              <a:t>VAL AV JUSTERARE OCH RÖSTRÄKNARE</a:t>
            </a:r>
          </a:p>
        </p:txBody>
      </p:sp>
      <p:sp>
        <p:nvSpPr>
          <p:cNvPr id="3" name="Platshållare för innehåll 2">
            <a:extLst>
              <a:ext uri="{FF2B5EF4-FFF2-40B4-BE49-F238E27FC236}">
                <a16:creationId xmlns:a16="http://schemas.microsoft.com/office/drawing/2014/main" id="{857EA39A-8A0F-A13D-F992-AD43A3B867DF}"/>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r>
              <a:rPr lang="sv-SE" sz="4400" dirty="0"/>
              <a:t>Stämman ska välja två personer att jämte stämmoordföranden justera protokollet </a:t>
            </a:r>
          </a:p>
        </p:txBody>
      </p:sp>
    </p:spTree>
    <p:extLst>
      <p:ext uri="{BB962C8B-B14F-4D97-AF65-F5344CB8AC3E}">
        <p14:creationId xmlns:p14="http://schemas.microsoft.com/office/powerpoint/2010/main" val="2232903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55FE0D-2145-062A-930E-2EE0B146BDEC}"/>
              </a:ext>
            </a:extLst>
          </p:cNvPr>
          <p:cNvSpPr>
            <a:spLocks noGrp="1"/>
          </p:cNvSpPr>
          <p:nvPr>
            <p:ph type="title"/>
          </p:nvPr>
        </p:nvSpPr>
        <p:spPr/>
        <p:txBody>
          <a:bodyPr/>
          <a:lstStyle/>
          <a:p>
            <a:r>
              <a:rPr lang="sv-SE" dirty="0"/>
              <a:t>FRÅGA OM KALLELSE SKETT I BEHÖRIG ORDNING</a:t>
            </a:r>
          </a:p>
        </p:txBody>
      </p:sp>
      <p:sp>
        <p:nvSpPr>
          <p:cNvPr id="3" name="Platshållare för innehåll 2">
            <a:extLst>
              <a:ext uri="{FF2B5EF4-FFF2-40B4-BE49-F238E27FC236}">
                <a16:creationId xmlns:a16="http://schemas.microsoft.com/office/drawing/2014/main" id="{6F609946-3EFA-59BD-6190-383C4494989D}"/>
              </a:ext>
            </a:extLst>
          </p:cNvPr>
          <p:cNvSpPr>
            <a:spLocks noGrp="1"/>
          </p:cNvSpPr>
          <p:nvPr>
            <p:ph idx="1"/>
          </p:nvPr>
        </p:nvSpPr>
        <p:spPr/>
        <p:txBody>
          <a:bodyPr/>
          <a:lstStyle/>
          <a:p>
            <a:pPr marL="0" indent="0">
              <a:buNone/>
            </a:pPr>
            <a:endParaRPr lang="sv-SE" dirty="0"/>
          </a:p>
          <a:p>
            <a:pPr marL="0" indent="0">
              <a:buNone/>
            </a:pPr>
            <a:endParaRPr lang="sv-SE" dirty="0"/>
          </a:p>
          <a:p>
            <a:pPr marL="0" indent="0">
              <a:buNone/>
            </a:pPr>
            <a:r>
              <a:rPr lang="sv-SE" sz="4400" dirty="0"/>
              <a:t>Kallelse ska utfärdas två till sex veckor innan stämman (stadgarna 17 §)    Kallelsen utdelad den 23 april </a:t>
            </a:r>
          </a:p>
        </p:txBody>
      </p:sp>
    </p:spTree>
    <p:extLst>
      <p:ext uri="{BB962C8B-B14F-4D97-AF65-F5344CB8AC3E}">
        <p14:creationId xmlns:p14="http://schemas.microsoft.com/office/powerpoint/2010/main" val="14645198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554</TotalTime>
  <Words>1224</Words>
  <Application>Microsoft Office PowerPoint</Application>
  <PresentationFormat>Bredbild</PresentationFormat>
  <Paragraphs>291</Paragraphs>
  <Slides>31</Slides>
  <Notes>2</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31</vt:i4>
      </vt:variant>
    </vt:vector>
  </HeadingPairs>
  <TitlesOfParts>
    <vt:vector size="37" baseType="lpstr">
      <vt:lpstr>Aptos</vt:lpstr>
      <vt:lpstr>Aptos Display</vt:lpstr>
      <vt:lpstr>Arial</vt:lpstr>
      <vt:lpstr>Calibri</vt:lpstr>
      <vt:lpstr>NewsGothic</vt:lpstr>
      <vt:lpstr>Office-tema</vt:lpstr>
      <vt:lpstr>Brf Hjalmar på Tågaborgs ordinarie föreningsstämma 26 maj 2026</vt:lpstr>
      <vt:lpstr>FÖRENINGSSTÄMMANS ÖPPNANDE</vt:lpstr>
      <vt:lpstr>FÖRENINGSSTÄMMANS ÖPPNANDE</vt:lpstr>
      <vt:lpstr>Upprättande av röstlängd</vt:lpstr>
      <vt:lpstr>VAL AV STÄMMOORDFÖRANDE</vt:lpstr>
      <vt:lpstr>Ordförandens val av sekreterare</vt:lpstr>
      <vt:lpstr>GODKÄNNANDE AV DAGORDNINGEN</vt:lpstr>
      <vt:lpstr>VAL AV JUSTERARE OCH RÖSTRÄKNARE</vt:lpstr>
      <vt:lpstr>FRÅGA OM KALLELSE SKETT I BEHÖRIG ORDNING</vt:lpstr>
      <vt:lpstr>STYRELSENS ÅRSREDOVISNING</vt:lpstr>
      <vt:lpstr>Resultaträkning Intäkter</vt:lpstr>
      <vt:lpstr>Kostnader, Drift o Underhåll</vt:lpstr>
      <vt:lpstr>Resultat före skatt</vt:lpstr>
      <vt:lpstr>Balansräkning</vt:lpstr>
      <vt:lpstr>STYRELSENS ÅRSREDOVISNING</vt:lpstr>
      <vt:lpstr>PowerPoint-presentation</vt:lpstr>
      <vt:lpstr>PowerPoint-presentation</vt:lpstr>
      <vt:lpstr>PowerPoint-presentation</vt:lpstr>
      <vt:lpstr>PowerPoint-presentation</vt:lpstr>
      <vt:lpstr>PowerPoint-presentation</vt:lpstr>
      <vt:lpstr>Revisionsberättelse</vt:lpstr>
      <vt:lpstr>BESLUT OM FASTSTÄLLANDE AV RESULTAT- OCH BALANSRÄKNING</vt:lpstr>
      <vt:lpstr>BESLUT OM ANSVARSFRIHET FÖR STYRELSEN</vt:lpstr>
      <vt:lpstr>BESLUT I ANLEDNING AV FÖRENINGENS VINST ELLER FÖRLUST</vt:lpstr>
      <vt:lpstr>Beslut om Styrelsens arvoden</vt:lpstr>
      <vt:lpstr>BESLUT OM ANTAL STYRELSELEDAMÖTER OCH SUPPLEANTER</vt:lpstr>
      <vt:lpstr>VAL AV STYRELSELEDAMÖTER OCH SUPPLEANTER</vt:lpstr>
      <vt:lpstr>VAL AV STYRELSEORDFÖRANDE</vt:lpstr>
      <vt:lpstr>VAL AV REVISOR</vt:lpstr>
      <vt:lpstr>VAL AV VALBEREDNING</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Håkan Sagerström</dc:creator>
  <cp:lastModifiedBy>Håkan Sagerström</cp:lastModifiedBy>
  <cp:revision>50</cp:revision>
  <dcterms:created xsi:type="dcterms:W3CDTF">2026-05-07T17:10:08Z</dcterms:created>
  <dcterms:modified xsi:type="dcterms:W3CDTF">2026-05-26T14:11:28Z</dcterms:modified>
</cp:coreProperties>
</file>